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5"/>
  </p:notesMasterIdLst>
  <p:handoutMasterIdLst>
    <p:handoutMasterId r:id="rId26"/>
  </p:handoutMasterIdLst>
  <p:sldIdLst>
    <p:sldId id="259" r:id="rId2"/>
    <p:sldId id="387" r:id="rId3"/>
    <p:sldId id="418" r:id="rId4"/>
    <p:sldId id="445" r:id="rId5"/>
    <p:sldId id="446" r:id="rId6"/>
    <p:sldId id="447" r:id="rId7"/>
    <p:sldId id="448" r:id="rId8"/>
    <p:sldId id="449" r:id="rId9"/>
    <p:sldId id="450" r:id="rId10"/>
    <p:sldId id="451" r:id="rId11"/>
    <p:sldId id="452" r:id="rId12"/>
    <p:sldId id="453" r:id="rId13"/>
    <p:sldId id="454" r:id="rId14"/>
    <p:sldId id="455" r:id="rId15"/>
    <p:sldId id="456" r:id="rId16"/>
    <p:sldId id="457" r:id="rId17"/>
    <p:sldId id="458" r:id="rId18"/>
    <p:sldId id="459" r:id="rId19"/>
    <p:sldId id="460" r:id="rId20"/>
    <p:sldId id="461" r:id="rId21"/>
    <p:sldId id="462" r:id="rId22"/>
    <p:sldId id="419" r:id="rId23"/>
    <p:sldId id="463" r:id="rId24"/>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779CC93D-E52E-4D84-901B-11D7331DD495}">
          <p14:sldIdLst>
            <p14:sldId id="259"/>
            <p14:sldId id="387"/>
            <p14:sldId id="418"/>
            <p14:sldId id="445"/>
            <p14:sldId id="446"/>
            <p14:sldId id="447"/>
            <p14:sldId id="448"/>
            <p14:sldId id="449"/>
            <p14:sldId id="450"/>
            <p14:sldId id="451"/>
            <p14:sldId id="452"/>
            <p14:sldId id="453"/>
            <p14:sldId id="454"/>
            <p14:sldId id="455"/>
            <p14:sldId id="456"/>
            <p14:sldId id="457"/>
            <p14:sldId id="458"/>
            <p14:sldId id="459"/>
            <p14:sldId id="460"/>
            <p14:sldId id="461"/>
            <p14:sldId id="462"/>
            <p14:sldId id="419"/>
            <p14:sldId id="463"/>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009ED6"/>
    <a:srgbClr val="003300"/>
  </p:clrMru>
  <p:extLst>
    <p:ext uri="{E76CE94A-603C-4142-B9EB-6D1370010A27}">
      <p14:discardImageEditData xmlns:p14="http://schemas.microsoft.com/office/powerpoint/2010/main" xmlns="" val="1"/>
    </p:ext>
    <p:ext uri="{D31A062A-798A-4329-ABDD-BBA856620510}">
      <p14:defaultImageDpi xmlns:p14="http://schemas.microsoft.com/office/powerpoint/2010/main" xmlns="" val="96"/>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74" autoAdjust="0"/>
    <p:restoredTop sz="92234" autoAdjust="0"/>
  </p:normalViewPr>
  <p:slideViewPr>
    <p:cSldViewPr>
      <p:cViewPr varScale="1">
        <p:scale>
          <a:sx n="62" d="100"/>
          <a:sy n="62" d="100"/>
        </p:scale>
        <p:origin x="-1380" y="-80"/>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957"/>
        <p:guide pos="2237"/>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D83FDC75-7F73-4A4A-A77C-09AADF00E0EA}" type="datetimeFigureOut">
              <a:rPr lang="en-US" smtClean="0"/>
              <a:pPr/>
              <a:t>4/27/2021</a:t>
            </a:fld>
            <a:endParaRPr lang="en-US" dirty="0"/>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xmlns="" val="36288234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48AEF76B-3757-4A0B-AF93-28494465C1DD}" type="datetimeFigureOut">
              <a:rPr lang="en-US" smtClean="0"/>
              <a:pPr/>
              <a:t>4/27/2021</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xmlns="" val="2781860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42289">
              <a:defRPr/>
            </a:pPr>
            <a:r>
              <a:rPr lang="en-US" dirty="0"/>
              <a:t>This template can be used as a starter file for presenting training materials in a group setting.</a:t>
            </a:r>
          </a:p>
          <a:p>
            <a:endParaRPr lang="en-US" dirty="0"/>
          </a:p>
          <a:p>
            <a:pPr lvl="0"/>
            <a:r>
              <a:rPr lang="en-US" b="1" dirty="0"/>
              <a:t>Sections</a:t>
            </a:r>
            <a:endParaRPr lang="en-US" dirty="0"/>
          </a:p>
          <a:p>
            <a:pPr lvl="0"/>
            <a:r>
              <a:rPr lang="en-US" dirty="0"/>
              <a:t>Right-click on a slide to add sections. Sections can help to organize your slides or facilitate collaboration between multiple authors.</a:t>
            </a:r>
          </a:p>
          <a:p>
            <a:pPr lvl="0"/>
            <a:endParaRPr lang="en-US" b="1" dirty="0"/>
          </a:p>
          <a:p>
            <a:pPr lvl="0"/>
            <a:r>
              <a:rPr lang="en-US" b="1" dirty="0"/>
              <a:t>Notes</a:t>
            </a:r>
          </a:p>
          <a:p>
            <a:pPr lvl="0"/>
            <a:r>
              <a:rPr lang="en-US" dirty="0"/>
              <a:t>Use the Notes section for delivery notes or to provide additional details for the audience. View these notes in Presentation View during your presentation. </a:t>
            </a:r>
          </a:p>
          <a:p>
            <a:pPr lvl="0">
              <a:buFontTx/>
              <a:buNone/>
            </a:pPr>
            <a:r>
              <a:rPr lang="en-US" dirty="0"/>
              <a:t>Keep in mind the font size (important for accessibility, visibility, videotaping, and online production)</a:t>
            </a:r>
          </a:p>
          <a:p>
            <a:pPr lvl="0"/>
            <a:endParaRPr lang="en-US" dirty="0"/>
          </a:p>
          <a:p>
            <a:pPr lvl="0">
              <a:buFontTx/>
              <a:buNone/>
            </a:pPr>
            <a:r>
              <a:rPr lang="en-US" b="1" dirty="0"/>
              <a:t>Coordinated colors </a:t>
            </a:r>
          </a:p>
          <a:p>
            <a:pPr lvl="0">
              <a:buFontTx/>
              <a:buNone/>
            </a:pPr>
            <a:r>
              <a:rPr lang="en-US" dirty="0"/>
              <a:t>Pay particular attention to the graphs, charts, and text boxes. </a:t>
            </a:r>
          </a:p>
          <a:p>
            <a:pPr lvl="0"/>
            <a:r>
              <a:rPr lang="en-US" dirty="0"/>
              <a:t>Consider that attendees will print in black and white or grayscale. Run a test print to make sure your colors work when printed in pure black and white and grayscale.</a:t>
            </a:r>
          </a:p>
          <a:p>
            <a:pPr lvl="0">
              <a:buFontTx/>
              <a:buNone/>
            </a:pPr>
            <a:endParaRPr lang="en-US" dirty="0"/>
          </a:p>
          <a:p>
            <a:pPr lvl="0">
              <a:buFontTx/>
              <a:buNone/>
            </a:pPr>
            <a:r>
              <a:rPr lang="en-US" b="1" dirty="0"/>
              <a:t>Graphics, tables, and graphs</a:t>
            </a:r>
          </a:p>
          <a:p>
            <a:pPr lvl="0"/>
            <a:r>
              <a:rPr lang="en-US" dirty="0"/>
              <a:t>Keep it simple: If possible, use consistent, non-distracting styles and colors.</a:t>
            </a:r>
          </a:p>
          <a:p>
            <a:pPr lvl="0"/>
            <a:r>
              <a:rPr lang="en-US" dirty="0"/>
              <a:t>Label all graphs and tables.</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10</a:t>
            </a:fld>
            <a:endParaRPr lang="en-US" dirty="0"/>
          </a:p>
        </p:txBody>
      </p:sp>
    </p:spTree>
    <p:extLst>
      <p:ext uri="{BB962C8B-B14F-4D97-AF65-F5344CB8AC3E}">
        <p14:creationId xmlns:p14="http://schemas.microsoft.com/office/powerpoint/2010/main" xmlns="" val="22418595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11</a:t>
            </a:fld>
            <a:endParaRPr lang="en-US" dirty="0"/>
          </a:p>
        </p:txBody>
      </p:sp>
    </p:spTree>
    <p:extLst>
      <p:ext uri="{BB962C8B-B14F-4D97-AF65-F5344CB8AC3E}">
        <p14:creationId xmlns:p14="http://schemas.microsoft.com/office/powerpoint/2010/main" xmlns="" val="6986643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12</a:t>
            </a:fld>
            <a:endParaRPr lang="en-US" dirty="0"/>
          </a:p>
        </p:txBody>
      </p:sp>
    </p:spTree>
    <p:extLst>
      <p:ext uri="{BB962C8B-B14F-4D97-AF65-F5344CB8AC3E}">
        <p14:creationId xmlns:p14="http://schemas.microsoft.com/office/powerpoint/2010/main" xmlns="" val="2883033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8458">
            <a:noAutofit/>
          </a:bodyPr>
          <a:lstStyle/>
          <a:p>
            <a:pPr marL="235572" indent="-235572" defTabSz="942289">
              <a:defRPr/>
            </a:pPr>
            <a:r>
              <a:rPr lang="en-US" dirty="0"/>
              <a:t>This is another option for an Overview slide.</a:t>
            </a:r>
          </a:p>
          <a:p>
            <a:pPr marL="235572" indent="-235572"/>
            <a:endParaRPr lang="en-US" dirty="0"/>
          </a:p>
        </p:txBody>
      </p:sp>
      <p:sp>
        <p:nvSpPr>
          <p:cNvPr id="5" name="Slide Image Placeholder 4"/>
          <p:cNvSpPr>
            <a:spLocks noGrp="1" noRot="1" noChangeAspect="1"/>
          </p:cNvSpPr>
          <p:nvPr>
            <p:ph type="sldImg"/>
          </p:nvPr>
        </p:nvSpPr>
        <p:spPr>
          <a:xfrm>
            <a:off x="571500" y="515938"/>
            <a:ext cx="3230563" cy="2422525"/>
          </a:xfrm>
        </p:spPr>
      </p:sp>
    </p:spTree>
    <p:extLst>
      <p:ext uri="{BB962C8B-B14F-4D97-AF65-F5344CB8AC3E}">
        <p14:creationId xmlns:p14="http://schemas.microsoft.com/office/powerpoint/2010/main" xmlns="" val="5544132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8458">
            <a:noAutofit/>
          </a:bodyPr>
          <a:lstStyle/>
          <a:p>
            <a:pPr marL="235572" indent="-235572" defTabSz="942289">
              <a:defRPr/>
            </a:pPr>
            <a:r>
              <a:rPr lang="en-US" dirty="0"/>
              <a:t>This is another option for an Overview slide.</a:t>
            </a:r>
          </a:p>
          <a:p>
            <a:pPr marL="235572" indent="-235572"/>
            <a:endParaRPr lang="en-US" dirty="0"/>
          </a:p>
        </p:txBody>
      </p:sp>
      <p:sp>
        <p:nvSpPr>
          <p:cNvPr id="5" name="Slide Image Placeholder 4"/>
          <p:cNvSpPr>
            <a:spLocks noGrp="1" noRot="1" noChangeAspect="1"/>
          </p:cNvSpPr>
          <p:nvPr>
            <p:ph type="sldImg"/>
          </p:nvPr>
        </p:nvSpPr>
        <p:spPr>
          <a:xfrm>
            <a:off x="571500" y="515938"/>
            <a:ext cx="3230563" cy="2422525"/>
          </a:xfrm>
        </p:spPr>
      </p:sp>
    </p:spTree>
    <p:extLst>
      <p:ext uri="{BB962C8B-B14F-4D97-AF65-F5344CB8AC3E}">
        <p14:creationId xmlns:p14="http://schemas.microsoft.com/office/powerpoint/2010/main" xmlns="" val="32650800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15</a:t>
            </a:fld>
            <a:endParaRPr lang="en-US" dirty="0"/>
          </a:p>
        </p:txBody>
      </p:sp>
    </p:spTree>
    <p:extLst>
      <p:ext uri="{BB962C8B-B14F-4D97-AF65-F5344CB8AC3E}">
        <p14:creationId xmlns:p14="http://schemas.microsoft.com/office/powerpoint/2010/main" xmlns="" val="22288294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16</a:t>
            </a:fld>
            <a:endParaRPr lang="en-US" dirty="0"/>
          </a:p>
        </p:txBody>
      </p:sp>
    </p:spTree>
    <p:extLst>
      <p:ext uri="{BB962C8B-B14F-4D97-AF65-F5344CB8AC3E}">
        <p14:creationId xmlns:p14="http://schemas.microsoft.com/office/powerpoint/2010/main" xmlns="" val="9668810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17</a:t>
            </a:fld>
            <a:endParaRPr lang="en-US" dirty="0"/>
          </a:p>
        </p:txBody>
      </p:sp>
    </p:spTree>
    <p:extLst>
      <p:ext uri="{BB962C8B-B14F-4D97-AF65-F5344CB8AC3E}">
        <p14:creationId xmlns:p14="http://schemas.microsoft.com/office/powerpoint/2010/main" xmlns="" val="41408398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18</a:t>
            </a:fld>
            <a:endParaRPr lang="en-US" dirty="0"/>
          </a:p>
        </p:txBody>
      </p:sp>
    </p:spTree>
    <p:extLst>
      <p:ext uri="{BB962C8B-B14F-4D97-AF65-F5344CB8AC3E}">
        <p14:creationId xmlns:p14="http://schemas.microsoft.com/office/powerpoint/2010/main" xmlns="" val="15664815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19</a:t>
            </a:fld>
            <a:endParaRPr lang="en-US" dirty="0"/>
          </a:p>
        </p:txBody>
      </p:sp>
    </p:spTree>
    <p:extLst>
      <p:ext uri="{BB962C8B-B14F-4D97-AF65-F5344CB8AC3E}">
        <p14:creationId xmlns:p14="http://schemas.microsoft.com/office/powerpoint/2010/main" xmlns="" val="75896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2</a:t>
            </a:fld>
            <a:endParaRPr lang="en-US" dirty="0"/>
          </a:p>
        </p:txBody>
      </p:sp>
    </p:spTree>
    <p:extLst>
      <p:ext uri="{BB962C8B-B14F-4D97-AF65-F5344CB8AC3E}">
        <p14:creationId xmlns:p14="http://schemas.microsoft.com/office/powerpoint/2010/main" xmlns="" val="39551969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20</a:t>
            </a:fld>
            <a:endParaRPr lang="en-US" dirty="0"/>
          </a:p>
        </p:txBody>
      </p:sp>
    </p:spTree>
    <p:extLst>
      <p:ext uri="{BB962C8B-B14F-4D97-AF65-F5344CB8AC3E}">
        <p14:creationId xmlns:p14="http://schemas.microsoft.com/office/powerpoint/2010/main" xmlns="" val="42163267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21</a:t>
            </a:fld>
            <a:endParaRPr lang="en-US" dirty="0"/>
          </a:p>
        </p:txBody>
      </p:sp>
    </p:spTree>
    <p:extLst>
      <p:ext uri="{BB962C8B-B14F-4D97-AF65-F5344CB8AC3E}">
        <p14:creationId xmlns:p14="http://schemas.microsoft.com/office/powerpoint/2010/main" xmlns="" val="11830788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22</a:t>
            </a:fld>
            <a:endParaRPr lang="en-US" dirty="0"/>
          </a:p>
        </p:txBody>
      </p:sp>
    </p:spTree>
    <p:extLst>
      <p:ext uri="{BB962C8B-B14F-4D97-AF65-F5344CB8AC3E}">
        <p14:creationId xmlns:p14="http://schemas.microsoft.com/office/powerpoint/2010/main" xmlns="" val="7833667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23</a:t>
            </a:fld>
            <a:endParaRPr lang="en-US" dirty="0"/>
          </a:p>
        </p:txBody>
      </p:sp>
    </p:spTree>
    <p:extLst>
      <p:ext uri="{BB962C8B-B14F-4D97-AF65-F5344CB8AC3E}">
        <p14:creationId xmlns:p14="http://schemas.microsoft.com/office/powerpoint/2010/main" xmlns="" val="1324591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3</a:t>
            </a:fld>
            <a:endParaRPr lang="en-US" dirty="0"/>
          </a:p>
        </p:txBody>
      </p:sp>
    </p:spTree>
    <p:extLst>
      <p:ext uri="{BB962C8B-B14F-4D97-AF65-F5344CB8AC3E}">
        <p14:creationId xmlns:p14="http://schemas.microsoft.com/office/powerpoint/2010/main" xmlns="" val="3795088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4</a:t>
            </a:fld>
            <a:endParaRPr lang="en-US" dirty="0"/>
          </a:p>
        </p:txBody>
      </p:sp>
    </p:spTree>
    <p:extLst>
      <p:ext uri="{BB962C8B-B14F-4D97-AF65-F5344CB8AC3E}">
        <p14:creationId xmlns:p14="http://schemas.microsoft.com/office/powerpoint/2010/main" xmlns="" val="3764627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5</a:t>
            </a:fld>
            <a:endParaRPr lang="en-US" dirty="0"/>
          </a:p>
        </p:txBody>
      </p:sp>
    </p:spTree>
    <p:extLst>
      <p:ext uri="{BB962C8B-B14F-4D97-AF65-F5344CB8AC3E}">
        <p14:creationId xmlns:p14="http://schemas.microsoft.com/office/powerpoint/2010/main" xmlns="" val="13141746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6</a:t>
            </a:fld>
            <a:endParaRPr lang="en-US" dirty="0"/>
          </a:p>
        </p:txBody>
      </p:sp>
    </p:spTree>
    <p:extLst>
      <p:ext uri="{BB962C8B-B14F-4D97-AF65-F5344CB8AC3E}">
        <p14:creationId xmlns:p14="http://schemas.microsoft.com/office/powerpoint/2010/main" xmlns="" val="2351264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7</a:t>
            </a:fld>
            <a:endParaRPr lang="en-US" dirty="0"/>
          </a:p>
        </p:txBody>
      </p:sp>
    </p:spTree>
    <p:extLst>
      <p:ext uri="{BB962C8B-B14F-4D97-AF65-F5344CB8AC3E}">
        <p14:creationId xmlns:p14="http://schemas.microsoft.com/office/powerpoint/2010/main" xmlns="" val="2622004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8</a:t>
            </a:fld>
            <a:endParaRPr lang="en-US" dirty="0"/>
          </a:p>
        </p:txBody>
      </p:sp>
    </p:spTree>
    <p:extLst>
      <p:ext uri="{BB962C8B-B14F-4D97-AF65-F5344CB8AC3E}">
        <p14:creationId xmlns:p14="http://schemas.microsoft.com/office/powerpoint/2010/main" xmlns="" val="18930720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9</a:t>
            </a:fld>
            <a:endParaRPr lang="en-US" dirty="0"/>
          </a:p>
        </p:txBody>
      </p:sp>
    </p:spTree>
    <p:extLst>
      <p:ext uri="{BB962C8B-B14F-4D97-AF65-F5344CB8AC3E}">
        <p14:creationId xmlns:p14="http://schemas.microsoft.com/office/powerpoint/2010/main" xmlns="" val="33646033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xmlns=""/>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a:t>Click to edit master title style</a:t>
            </a:r>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xmlns=""/>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a:t>Company Logo</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ECE656E-C170-4AEB-8F17-88AC129727F9}" type="datetime1">
              <a:rPr lang="en-US" smtClean="0"/>
              <a:pPr/>
              <a:t>4/27/2021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3A5824-E6AA-4B46-8DBF-6EC1C4620F31}" type="datetime1">
              <a:rPr lang="en-US" smtClean="0"/>
              <a:pPr/>
              <a:t>4/27/2021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xmlns=""/>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BB143467-B588-4957-9ABC-5B4128095A9F}" type="datetime1">
              <a:rPr lang="en-US" smtClean="0"/>
              <a:pPr/>
              <a:t>4/27/2021</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xmlns=""/>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xmlns=""/>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a:t>Click to edit master title style</a:t>
            </a:r>
          </a:p>
        </p:txBody>
      </p:sp>
      <p:sp>
        <p:nvSpPr>
          <p:cNvPr id="4" name="Date Placeholder 3"/>
          <p:cNvSpPr>
            <a:spLocks noGrp="1"/>
          </p:cNvSpPr>
          <p:nvPr>
            <p:ph type="dt" sz="half" idx="10"/>
          </p:nvPr>
        </p:nvSpPr>
        <p:spPr/>
        <p:txBody>
          <a:bodyPr/>
          <a:lstStyle/>
          <a:p>
            <a:fld id="{0411EDB2-9016-4ED3-809F-2E173D7BADDF}" type="datetime1">
              <a:rPr lang="en-US" smtClean="0"/>
              <a:pPr/>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a:t>Company Logo</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xmlns=""/>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a:t>Click To Edit Master Title Style</a:t>
            </a:r>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A4BCB1-595D-42F2-BC28-C30C19BFC361}" type="datetime1">
              <a:rPr lang="en-US" smtClean="0"/>
              <a:pPr/>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9076B1-55AE-490F-B5CD-AFCD4E8FE718}" type="datetime1">
              <a:rPr lang="en-US" smtClean="0"/>
              <a:pPr/>
              <a:t>4/27/2021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E104547-77BB-4EC4-B840-62BBFA7218BB}" type="datetime1">
              <a:rPr lang="en-US" smtClean="0"/>
              <a:pPr/>
              <a:t>4/27/2021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0C844E7-3846-4434-812A-CFDE85401EAA}" type="datetime1">
              <a:rPr lang="en-US" smtClean="0"/>
              <a:pPr/>
              <a:t>4/27/2021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923D84-392A-4BF4-BD2B-E368156CCCFC}" type="datetime1">
              <a:rPr lang="en-US" smtClean="0"/>
              <a:pPr/>
              <a:t>4/27/2021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FE0BAE-F90D-4F2D-8FE4-849D51CF8E34}" type="datetime1">
              <a:rPr lang="en-US" smtClean="0"/>
              <a:pPr/>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87AE95-5218-453F-9D92-345361A8AC0E}" type="datetime1">
              <a:rPr lang="en-US" smtClean="0"/>
              <a:pPr/>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a14="http://schemas.microsoft.com/office/drawing/2010/main" xmlns=""/>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F3F85F-6A5A-47B7-BED3-194345A17C36}" type="datetime1">
              <a:rPr lang="en-US" smtClean="0"/>
              <a:pPr/>
              <a:t>4/27/2021</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5" cstate="email">
            <a:extLst>
              <a:ext uri="{28A0092B-C50C-407E-A947-70E740481C1C}">
                <a14:useLocalDpi xmlns:a14="http://schemas.microsoft.com/office/drawing/2010/main" xmlns=""/>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spd="slow">
    <p:wipe dir="d"/>
  </p:transition>
  <p:hf hdr="0" ftr="0" dt="0"/>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hyperlink" Target="http://www.larryrobbin.com/" TargetMode="External"/><Relationship Id="rId5" Type="http://schemas.openxmlformats.org/officeDocument/2006/relationships/hyperlink" Target="mailto:larry@larryrobbin.com" TargetMode="Externa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1828800" y="381000"/>
            <a:ext cx="6858000" cy="5257800"/>
          </a:xfrm>
        </p:spPr>
        <p:txBody>
          <a:bodyPr>
            <a:normAutofit fontScale="90000"/>
          </a:bodyPr>
          <a:lstStyle/>
          <a:p>
            <a:pPr algn="ctr"/>
            <a:r>
              <a:rPr lang="en-US" sz="2000" dirty="0"/>
              <a:t>THANKS FOR TAKING TODAY'S WEBINAR!</a:t>
            </a:r>
            <a:br>
              <a:rPr lang="en-US" sz="2000" dirty="0"/>
            </a:br>
            <a:r>
              <a:rPr lang="en-US" sz="2000" i="1" dirty="0"/>
              <a:t> </a:t>
            </a:r>
            <a:r>
              <a:rPr lang="en-US" sz="2000" dirty="0"/>
              <a:t/>
            </a:r>
            <a:br>
              <a:rPr lang="en-US" sz="2000" dirty="0"/>
            </a:br>
            <a:r>
              <a:rPr lang="en-US" sz="2000" u="sng" dirty="0"/>
              <a:t>REDUCING STRESS AND BURNOUT</a:t>
            </a:r>
            <a:br>
              <a:rPr lang="en-US" sz="2000" u="sng" dirty="0"/>
            </a:br>
            <a:r>
              <a:rPr lang="en-US" sz="2000" u="sng" dirty="0"/>
              <a:t>FROM SERVING ANGRY CUSTOMERS!</a:t>
            </a:r>
            <a:r>
              <a:rPr lang="en-US" sz="2000" dirty="0"/>
              <a:t/>
            </a:r>
            <a:br>
              <a:rPr lang="en-US" sz="2000" dirty="0"/>
            </a:br>
            <a:r>
              <a:rPr lang="en-US" sz="2000" i="1" dirty="0"/>
              <a:t> </a:t>
            </a:r>
            <a:r>
              <a:rPr lang="en-US" sz="2000" dirty="0"/>
              <a:t/>
            </a:r>
            <a:br>
              <a:rPr lang="en-US" sz="2000" dirty="0"/>
            </a:br>
            <a:r>
              <a:rPr lang="en-US" sz="2000" u="sng" dirty="0"/>
              <a:t>PRESENTED BY</a:t>
            </a:r>
            <a:r>
              <a:rPr lang="en-US" sz="2000" dirty="0"/>
              <a:t/>
            </a:r>
            <a:br>
              <a:rPr lang="en-US" sz="2000" dirty="0"/>
            </a:br>
            <a:r>
              <a:rPr lang="en-US" sz="2000" dirty="0"/>
              <a:t>LARRY ROBBIN</a:t>
            </a:r>
            <a:br>
              <a:rPr lang="en-US" sz="2000" dirty="0"/>
            </a:br>
            <a:r>
              <a:rPr lang="en-US" sz="2000" dirty="0"/>
              <a:t>Executive Director of Robbin and Associates</a:t>
            </a:r>
            <a:br>
              <a:rPr lang="en-US" sz="2000" dirty="0"/>
            </a:br>
            <a:r>
              <a:rPr lang="en-US" sz="2000" dirty="0"/>
              <a:t>Over 45 Years of National Workforce Development </a:t>
            </a:r>
            <a:br>
              <a:rPr lang="en-US" sz="2000" dirty="0"/>
            </a:br>
            <a:r>
              <a:rPr lang="en-US" sz="2000" dirty="0"/>
              <a:t>Program Improvement Experience!</a:t>
            </a:r>
            <a:br>
              <a:rPr lang="en-US" sz="2000" dirty="0"/>
            </a:br>
            <a:r>
              <a:rPr lang="en-US" sz="2000" dirty="0"/>
              <a:t>Training * Consulting * New Program Development * Program Redesign</a:t>
            </a:r>
            <a:br>
              <a:rPr lang="en-US" sz="2000" dirty="0"/>
            </a:br>
            <a:r>
              <a:rPr lang="en-US" sz="2000" dirty="0"/>
              <a:t/>
            </a:r>
            <a:br>
              <a:rPr lang="en-US" sz="2000" dirty="0"/>
            </a:br>
            <a:r>
              <a:rPr lang="en-US" sz="2000" dirty="0"/>
              <a:t>More Than 100,000 People Trained!  Over 1000 Organizations Served!</a:t>
            </a:r>
            <a:br>
              <a:rPr lang="en-US" sz="2000" dirty="0"/>
            </a:br>
            <a:r>
              <a:rPr lang="en-US" sz="2000" dirty="0"/>
              <a:t/>
            </a:r>
            <a:br>
              <a:rPr lang="en-US" sz="2000" dirty="0"/>
            </a:br>
            <a:r>
              <a:rPr lang="en-US" sz="2000" dirty="0"/>
              <a:t>Government Agencies, Nonprofits, America’s Job Centers, Social Services, Schools, Businesses, Training Providers and Other Clients!</a:t>
            </a:r>
            <a:br>
              <a:rPr lang="en-US" sz="2000" dirty="0"/>
            </a:br>
            <a:r>
              <a:rPr lang="en-US" sz="2000" dirty="0"/>
              <a:t> </a:t>
            </a:r>
            <a:br>
              <a:rPr lang="en-US" sz="2000" dirty="0"/>
            </a:br>
            <a:r>
              <a:rPr lang="en-US" sz="2000" dirty="0"/>
              <a:t>More Than 300 Webinars Presented!  </a:t>
            </a:r>
            <a:br>
              <a:rPr lang="en-US" sz="2000" dirty="0"/>
            </a:br>
            <a:r>
              <a:rPr lang="en-US" sz="2000" dirty="0"/>
              <a:t/>
            </a:r>
            <a:br>
              <a:rPr lang="en-US" sz="2000" dirty="0"/>
            </a:br>
            <a:r>
              <a:rPr lang="en-US" sz="2000" dirty="0"/>
              <a:t>   </a:t>
            </a:r>
            <a:r>
              <a:rPr lang="en-US" sz="2000" u="sng" dirty="0">
                <a:hlinkClick r:id="rId5"/>
              </a:rPr>
              <a:t>larry@larryrobbin.com</a:t>
            </a:r>
            <a:r>
              <a:rPr lang="en-US" sz="2000" dirty="0"/>
              <a:t>   </a:t>
            </a:r>
            <a:r>
              <a:rPr lang="en-US" sz="2000" u="sng" dirty="0">
                <a:hlinkClick r:id="rId6"/>
              </a:rPr>
              <a:t>www.LarryRobbin.com</a:t>
            </a:r>
            <a:r>
              <a:rPr lang="en-US" sz="2000" dirty="0"/>
              <a:t/>
            </a:r>
            <a:br>
              <a:rPr lang="en-US" sz="2000" dirty="0"/>
            </a:br>
            <a:r>
              <a:rPr lang="en-US" sz="2000" dirty="0"/>
              <a:t> </a:t>
            </a:r>
            <a:br>
              <a:rPr lang="en-US" sz="2000" dirty="0"/>
            </a:br>
            <a:r>
              <a:rPr lang="en-US" sz="2000" dirty="0"/>
              <a:t>Copyright Robbin and Associates</a:t>
            </a:r>
            <a:br>
              <a:rPr lang="en-US" sz="2000" dirty="0"/>
            </a:br>
            <a:r>
              <a:rPr lang="en-US" sz="2000" dirty="0"/>
              <a:t/>
            </a:r>
            <a:br>
              <a:rPr lang="en-US" sz="2000" dirty="0"/>
            </a:br>
            <a:r>
              <a:rPr lang="en-US" sz="2000" dirty="0"/>
              <a:t/>
            </a:r>
            <a:br>
              <a:rPr lang="en-US" sz="2000" dirty="0"/>
            </a:br>
            <a:r>
              <a:rPr lang="en-US" sz="2000" dirty="0"/>
              <a:t/>
            </a:r>
            <a:br>
              <a:rPr lang="en-US" sz="2000" dirty="0"/>
            </a:br>
            <a:endParaRPr lang="en-US" sz="2000" dirty="0"/>
          </a:p>
        </p:txBody>
      </p:sp>
    </p:spTree>
    <p:custDataLst>
      <p:tags r:id="rId1"/>
    </p:custData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54366" y="609600"/>
            <a:ext cx="6654354" cy="4572000"/>
          </a:xfrm>
          <a:prstGeom prst="rect">
            <a:avLst/>
          </a:prstGeom>
          <a:noFill/>
        </p:spPr>
        <p:txBody>
          <a:bodyPr wrap="square" rtlCol="0">
            <a:noAutofit/>
          </a:bodyPr>
          <a:lstStyle/>
          <a:p>
            <a:pPr algn="ctr"/>
            <a:r>
              <a:rPr lang="en-US" sz="1600" b="1" u="sng" dirty="0"/>
              <a:t>SOME OBSERVATIONS ABOUT THE LEVELS OF ANGER</a:t>
            </a:r>
          </a:p>
          <a:p>
            <a:pPr algn="ctr"/>
            <a:r>
              <a:rPr lang="en-US" sz="1600" b="1" dirty="0"/>
              <a:t> </a:t>
            </a:r>
            <a:endParaRPr lang="en-US" sz="1600" dirty="0"/>
          </a:p>
          <a:p>
            <a:pPr marL="342900" indent="-342900">
              <a:buFontTx/>
              <a:buAutoNum type="arabicPeriod"/>
            </a:pPr>
            <a:r>
              <a:rPr lang="en-US" sz="1600" b="1" dirty="0"/>
              <a:t>People may skip levels going up or down and bounce around in the levels.  </a:t>
            </a:r>
          </a:p>
          <a:p>
            <a:pPr marL="342900" indent="-342900">
              <a:buFontTx/>
              <a:buAutoNum type="arabicPeriod"/>
            </a:pPr>
            <a:endParaRPr lang="en-US" sz="1600" b="1" dirty="0"/>
          </a:p>
          <a:p>
            <a:pPr marL="342900" indent="-342900">
              <a:buFontTx/>
              <a:buAutoNum type="arabicPeriod"/>
            </a:pPr>
            <a:r>
              <a:rPr lang="en-US" sz="1600" b="1" dirty="0"/>
              <a:t>Things can happen outside of their relationship with you that can influence changes in the levels.</a:t>
            </a:r>
          </a:p>
          <a:p>
            <a:pPr marL="342900" indent="-342900">
              <a:buFontTx/>
              <a:buAutoNum type="arabicPeriod"/>
            </a:pPr>
            <a:endParaRPr lang="en-US" sz="1600" b="1" dirty="0"/>
          </a:p>
          <a:p>
            <a:pPr marL="342900" indent="-342900">
              <a:buFontTx/>
              <a:buAutoNum type="arabicPeriod"/>
            </a:pPr>
            <a:r>
              <a:rPr lang="en-US" sz="1600" b="1" dirty="0"/>
              <a:t>It is important to try and deescalate the level at the earliest points possible to keep it from escalating.</a:t>
            </a:r>
          </a:p>
          <a:p>
            <a:pPr marL="342900" indent="-342900">
              <a:buFontTx/>
              <a:buAutoNum type="arabicPeriod"/>
            </a:pPr>
            <a:endParaRPr lang="en-US" sz="1600" b="1" dirty="0"/>
          </a:p>
          <a:p>
            <a:pPr marL="342900" indent="-342900">
              <a:buFontTx/>
              <a:buAutoNum type="arabicPeriod"/>
            </a:pPr>
            <a:r>
              <a:rPr lang="en-US" sz="1600" b="1" dirty="0"/>
              <a:t>Your program needs to have some resources or protocols in place for dealing with situations that are at threatening, raging and attacking levels. </a:t>
            </a:r>
            <a:br>
              <a:rPr lang="en-US" sz="1600" b="1" dirty="0"/>
            </a:br>
            <a:r>
              <a:rPr lang="en-US" sz="1600" b="1" dirty="0"/>
              <a:t/>
            </a:r>
            <a:br>
              <a:rPr lang="en-US" sz="1600" b="1" dirty="0"/>
            </a:br>
            <a:r>
              <a:rPr lang="en-US" sz="1600" b="1" dirty="0"/>
              <a:t>You can Google organizations that offer training on deescalating conflict situations to learn more about your options for developing strategies to respond to these situations.</a:t>
            </a:r>
          </a:p>
          <a:p>
            <a:endParaRPr lang="en-US" sz="1600" b="1" dirty="0"/>
          </a:p>
          <a:p>
            <a:pPr algn="ctr"/>
            <a:r>
              <a:rPr lang="en-US" sz="1600" b="1" dirty="0"/>
              <a:t> </a:t>
            </a:r>
            <a:endParaRPr lang="en-US" sz="1600" dirty="0"/>
          </a:p>
          <a:p>
            <a:endParaRPr lang="en-US" sz="1600" b="1" dirty="0"/>
          </a:p>
          <a:p>
            <a:endParaRPr lang="en-US" sz="1600" b="1" dirty="0"/>
          </a:p>
          <a:p>
            <a:endParaRPr lang="en-US" sz="1600" dirty="0"/>
          </a:p>
        </p:txBody>
      </p:sp>
      <p:sp>
        <p:nvSpPr>
          <p:cNvPr id="2" name="Slide Number Placeholder 1"/>
          <p:cNvSpPr>
            <a:spLocks noGrp="1"/>
          </p:cNvSpPr>
          <p:nvPr>
            <p:ph type="sldNum" sz="quarter" idx="12"/>
          </p:nvPr>
        </p:nvSpPr>
        <p:spPr/>
        <p:txBody>
          <a:bodyPr/>
          <a:lstStyle/>
          <a:p>
            <a:fld id="{33D6E5A2-EC83-451F-A719-9AC1370DD5CF}" type="slidenum">
              <a:rPr lang="en-US" smtClean="0"/>
              <a:pPr/>
              <a:t>10</a:t>
            </a:fld>
            <a:endParaRPr lang="en-US" dirty="0"/>
          </a:p>
        </p:txBody>
      </p:sp>
      <p:pic>
        <p:nvPicPr>
          <p:cNvPr id="5" name="Picture 4">
            <a:extLst>
              <a:ext uri="{FF2B5EF4-FFF2-40B4-BE49-F238E27FC236}">
                <a16:creationId xmlns:a16="http://schemas.microsoft.com/office/drawing/2014/main" xmlns="" id="{F7042A3D-E5CD-41E8-BC6C-378951DBDBEB}"/>
              </a:ext>
            </a:extLst>
          </p:cNvPr>
          <p:cNvPicPr>
            <a:picLocks noChangeAspect="1"/>
          </p:cNvPicPr>
          <p:nvPr/>
        </p:nvPicPr>
        <p:blipFill>
          <a:blip r:embed="rId3" cstate="email">
            <a:extLst>
              <a:ext uri="{28A0092B-C50C-407E-A947-70E740481C1C}">
                <a14:useLocalDpi xmlns:a14="http://schemas.microsoft.com/office/drawing/2010/main" xmlns=""/>
              </a:ext>
            </a:extLst>
          </a:blip>
          <a:stretch>
            <a:fillRect/>
          </a:stretch>
        </p:blipFill>
        <p:spPr>
          <a:xfrm>
            <a:off x="-5357741" y="-1989663"/>
            <a:ext cx="7765662" cy="16476125"/>
          </a:xfrm>
          <a:prstGeom prst="rect">
            <a:avLst/>
          </a:prstGeom>
        </p:spPr>
      </p:pic>
    </p:spTree>
    <p:extLst>
      <p:ext uri="{BB962C8B-B14F-4D97-AF65-F5344CB8AC3E}">
        <p14:creationId xmlns:p14="http://schemas.microsoft.com/office/powerpoint/2010/main" xmlns="" val="381586463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54366" y="609600"/>
            <a:ext cx="6654354" cy="4572000"/>
          </a:xfrm>
          <a:prstGeom prst="rect">
            <a:avLst/>
          </a:prstGeom>
          <a:noFill/>
        </p:spPr>
        <p:txBody>
          <a:bodyPr wrap="square" rtlCol="0">
            <a:noAutofit/>
          </a:bodyPr>
          <a:lstStyle/>
          <a:p>
            <a:pPr algn="ctr"/>
            <a:r>
              <a:rPr lang="en-US" sz="1600" b="1" u="sng" dirty="0"/>
              <a:t>TAKING CARE OF YOURSELF</a:t>
            </a:r>
          </a:p>
          <a:p>
            <a:pPr algn="ctr"/>
            <a:r>
              <a:rPr lang="en-US" sz="1600" b="1" u="sng" dirty="0"/>
              <a:t>SO YOU CAN TAKE CARE OF CUSTOMERS</a:t>
            </a:r>
          </a:p>
          <a:p>
            <a:pPr algn="ctr"/>
            <a:r>
              <a:rPr lang="en-US" sz="1600" b="1" dirty="0"/>
              <a:t> </a:t>
            </a:r>
            <a:endParaRPr lang="en-US" sz="1600" dirty="0"/>
          </a:p>
          <a:p>
            <a:pPr marL="342900" indent="-342900">
              <a:buFontTx/>
              <a:buAutoNum type="arabicPeriod"/>
            </a:pPr>
            <a:r>
              <a:rPr lang="en-US" sz="1600" b="1" dirty="0"/>
              <a:t>Providing customer service to angry and challenging customers is exhausting, but it is part of the job of being a workforce development professional and a public servant.</a:t>
            </a:r>
          </a:p>
          <a:p>
            <a:pPr marL="342900" indent="-342900">
              <a:buFontTx/>
              <a:buAutoNum type="arabicPeriod"/>
            </a:pPr>
            <a:endParaRPr lang="en-US" sz="1600" b="1" dirty="0"/>
          </a:p>
          <a:p>
            <a:pPr marL="342900" indent="-342900">
              <a:buFontTx/>
              <a:buAutoNum type="arabicPeriod"/>
            </a:pPr>
            <a:r>
              <a:rPr lang="en-US" sz="1600" b="1" dirty="0"/>
              <a:t>You have to be careful to balance doing all you can to help people with taking care of yourself so you don’t burnout.  If you burnout, you will either quit this work or the quality of the customer service you provide and the quality of your life will deteriorate over time.  </a:t>
            </a:r>
          </a:p>
          <a:p>
            <a:pPr marL="342900" indent="-342900">
              <a:buFontTx/>
              <a:buAutoNum type="arabicPeriod"/>
            </a:pPr>
            <a:endParaRPr lang="en-US" sz="1600" b="1" dirty="0"/>
          </a:p>
          <a:p>
            <a:pPr marL="342900" indent="-342900">
              <a:buFontTx/>
              <a:buAutoNum type="arabicPeriod"/>
            </a:pPr>
            <a:r>
              <a:rPr lang="en-US" sz="1600" b="1" dirty="0"/>
              <a:t>If you can manage the balance of taking care of yourself and helping your customers, you will be able to help more people, provide good customer service and do this work for a long time.	</a:t>
            </a:r>
          </a:p>
          <a:p>
            <a:pPr marL="342900" indent="-342900">
              <a:buFontTx/>
              <a:buAutoNum type="arabicPeriod"/>
            </a:pPr>
            <a:endParaRPr lang="en-US" sz="1600" b="1" dirty="0"/>
          </a:p>
          <a:p>
            <a:pPr marL="342900" indent="-342900">
              <a:buFontTx/>
              <a:buAutoNum type="arabicPeriod"/>
            </a:pPr>
            <a:r>
              <a:rPr lang="en-US" sz="1600" b="1" dirty="0"/>
              <a:t>The occupational hazard in customer service is developing secondary trauma.  This occurs when the trauma of our customers becomes our trauma.  Go on line and Google how to prevent secondary trauma and learn how to avoid it.</a:t>
            </a:r>
          </a:p>
          <a:p>
            <a:endParaRPr lang="en-US" sz="1600" b="1" dirty="0"/>
          </a:p>
          <a:p>
            <a:pPr algn="ctr"/>
            <a:r>
              <a:rPr lang="en-US" sz="1600" b="1" dirty="0"/>
              <a:t> </a:t>
            </a:r>
            <a:endParaRPr lang="en-US" sz="1600" dirty="0"/>
          </a:p>
          <a:p>
            <a:endParaRPr lang="en-US" sz="1600" b="1" dirty="0"/>
          </a:p>
          <a:p>
            <a:endParaRPr lang="en-US" sz="1600" b="1" dirty="0"/>
          </a:p>
          <a:p>
            <a:endParaRPr lang="en-US" sz="1600" dirty="0"/>
          </a:p>
        </p:txBody>
      </p:sp>
      <p:sp>
        <p:nvSpPr>
          <p:cNvPr id="2" name="Slide Number Placeholder 1"/>
          <p:cNvSpPr>
            <a:spLocks noGrp="1"/>
          </p:cNvSpPr>
          <p:nvPr>
            <p:ph type="sldNum" sz="quarter" idx="12"/>
          </p:nvPr>
        </p:nvSpPr>
        <p:spPr/>
        <p:txBody>
          <a:bodyPr/>
          <a:lstStyle/>
          <a:p>
            <a:fld id="{33D6E5A2-EC83-451F-A719-9AC1370DD5CF}" type="slidenum">
              <a:rPr lang="en-US" smtClean="0"/>
              <a:pPr/>
              <a:t>11</a:t>
            </a:fld>
            <a:endParaRPr lang="en-US" dirty="0"/>
          </a:p>
        </p:txBody>
      </p:sp>
      <p:pic>
        <p:nvPicPr>
          <p:cNvPr id="5" name="Picture 4">
            <a:extLst>
              <a:ext uri="{FF2B5EF4-FFF2-40B4-BE49-F238E27FC236}">
                <a16:creationId xmlns:a16="http://schemas.microsoft.com/office/drawing/2014/main" xmlns="" id="{F7042A3D-E5CD-41E8-BC6C-378951DBDBEB}"/>
              </a:ext>
            </a:extLst>
          </p:cNvPr>
          <p:cNvPicPr>
            <a:picLocks noChangeAspect="1"/>
          </p:cNvPicPr>
          <p:nvPr/>
        </p:nvPicPr>
        <p:blipFill>
          <a:blip r:embed="rId3" cstate="email">
            <a:extLst>
              <a:ext uri="{28A0092B-C50C-407E-A947-70E740481C1C}">
                <a14:useLocalDpi xmlns:a14="http://schemas.microsoft.com/office/drawing/2010/main" xmlns=""/>
              </a:ext>
            </a:extLst>
          </a:blip>
          <a:stretch>
            <a:fillRect/>
          </a:stretch>
        </p:blipFill>
        <p:spPr>
          <a:xfrm>
            <a:off x="-5357741" y="-1989663"/>
            <a:ext cx="7765662" cy="16476125"/>
          </a:xfrm>
          <a:prstGeom prst="rect">
            <a:avLst/>
          </a:prstGeom>
        </p:spPr>
      </p:pic>
    </p:spTree>
    <p:extLst>
      <p:ext uri="{BB962C8B-B14F-4D97-AF65-F5344CB8AC3E}">
        <p14:creationId xmlns:p14="http://schemas.microsoft.com/office/powerpoint/2010/main" xmlns="" val="7973702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54366" y="609600"/>
            <a:ext cx="6654354" cy="4572000"/>
          </a:xfrm>
          <a:prstGeom prst="rect">
            <a:avLst/>
          </a:prstGeom>
          <a:noFill/>
        </p:spPr>
        <p:txBody>
          <a:bodyPr wrap="square" rtlCol="0">
            <a:noAutofit/>
          </a:bodyPr>
          <a:lstStyle/>
          <a:p>
            <a:pPr algn="ctr"/>
            <a:r>
              <a:rPr lang="en-US" sz="1600" b="1" u="sng" dirty="0"/>
              <a:t>SOME THINGS TO WATCH FOR AS </a:t>
            </a:r>
          </a:p>
          <a:p>
            <a:pPr algn="ctr"/>
            <a:r>
              <a:rPr lang="en-US" sz="1600" b="1" u="sng" dirty="0"/>
              <a:t>YOU HELP PEOPLE WHO ARE ANGRY</a:t>
            </a:r>
            <a:r>
              <a:rPr lang="en-US" sz="1600" b="1" dirty="0"/>
              <a:t> </a:t>
            </a:r>
          </a:p>
          <a:p>
            <a:pPr algn="ctr"/>
            <a:endParaRPr lang="en-US" sz="1600" dirty="0"/>
          </a:p>
          <a:p>
            <a:pPr marL="342900" indent="-342900">
              <a:buFontTx/>
              <a:buAutoNum type="arabicPeriod"/>
            </a:pPr>
            <a:r>
              <a:rPr lang="en-US" sz="1600" b="1" dirty="0"/>
              <a:t>Help people as much as possible and also empower them to help themselves as much as possible.  Watch out for rescuing and making people dependent on you.</a:t>
            </a:r>
          </a:p>
          <a:p>
            <a:pPr marL="342900" indent="-342900">
              <a:buFontTx/>
              <a:buAutoNum type="arabicPeriod"/>
            </a:pPr>
            <a:endParaRPr lang="en-US" sz="1600" b="1" dirty="0"/>
          </a:p>
          <a:p>
            <a:pPr marL="342900" indent="-342900">
              <a:buFontTx/>
              <a:buAutoNum type="arabicPeriod"/>
            </a:pPr>
            <a:r>
              <a:rPr lang="en-US" sz="1600" b="1" dirty="0"/>
              <a:t>Without being harsh, angry or abrupt, be clear with people about your role, your limits and what you can and cannot do.  Managing people’s expectations of you is very important in working with challenging and angry customers.</a:t>
            </a:r>
          </a:p>
          <a:p>
            <a:pPr marL="342900" indent="-342900">
              <a:buFontTx/>
              <a:buAutoNum type="arabicPeriod"/>
            </a:pPr>
            <a:endParaRPr lang="en-US" sz="1600" b="1" dirty="0"/>
          </a:p>
          <a:p>
            <a:pPr marL="342900" indent="-342900">
              <a:buFontTx/>
              <a:buAutoNum type="arabicPeriod"/>
            </a:pPr>
            <a:r>
              <a:rPr lang="en-US" sz="1600" b="1" dirty="0"/>
              <a:t>Manage your time which unfortunately sometimes means that you can’t help an individual as much as you would like, because other people also want, need and should get your help. </a:t>
            </a:r>
            <a:br>
              <a:rPr lang="en-US" sz="1600" b="1" dirty="0"/>
            </a:br>
            <a:r>
              <a:rPr lang="en-US" sz="1600" b="1" dirty="0"/>
              <a:t/>
            </a:r>
            <a:br>
              <a:rPr lang="en-US" sz="1600" b="1" dirty="0"/>
            </a:br>
            <a:r>
              <a:rPr lang="en-US" sz="1600" b="1" dirty="0"/>
              <a:t>It can be very frustrating not being able to help people as much as we would like, but that is the nature of customer service time management and one of the keys to not burning out in our jobs.</a:t>
            </a:r>
          </a:p>
          <a:p>
            <a:endParaRPr lang="en-US" sz="1600" b="1" dirty="0"/>
          </a:p>
          <a:p>
            <a:pPr algn="ctr"/>
            <a:r>
              <a:rPr lang="en-US" sz="1600" b="1" dirty="0"/>
              <a:t> </a:t>
            </a:r>
            <a:endParaRPr lang="en-US" sz="1600" dirty="0"/>
          </a:p>
          <a:p>
            <a:endParaRPr lang="en-US" sz="1600" b="1" dirty="0"/>
          </a:p>
          <a:p>
            <a:endParaRPr lang="en-US" sz="1600" b="1" dirty="0"/>
          </a:p>
          <a:p>
            <a:endParaRPr lang="en-US" sz="1600" dirty="0"/>
          </a:p>
        </p:txBody>
      </p:sp>
      <p:sp>
        <p:nvSpPr>
          <p:cNvPr id="2" name="Slide Number Placeholder 1"/>
          <p:cNvSpPr>
            <a:spLocks noGrp="1"/>
          </p:cNvSpPr>
          <p:nvPr>
            <p:ph type="sldNum" sz="quarter" idx="12"/>
          </p:nvPr>
        </p:nvSpPr>
        <p:spPr/>
        <p:txBody>
          <a:bodyPr/>
          <a:lstStyle/>
          <a:p>
            <a:fld id="{33D6E5A2-EC83-451F-A719-9AC1370DD5CF}" type="slidenum">
              <a:rPr lang="en-US" smtClean="0"/>
              <a:pPr/>
              <a:t>12</a:t>
            </a:fld>
            <a:endParaRPr lang="en-US" dirty="0"/>
          </a:p>
        </p:txBody>
      </p:sp>
      <p:pic>
        <p:nvPicPr>
          <p:cNvPr id="5" name="Picture 4">
            <a:extLst>
              <a:ext uri="{FF2B5EF4-FFF2-40B4-BE49-F238E27FC236}">
                <a16:creationId xmlns:a16="http://schemas.microsoft.com/office/drawing/2014/main" xmlns="" id="{F7042A3D-E5CD-41E8-BC6C-378951DBDBEB}"/>
              </a:ext>
            </a:extLst>
          </p:cNvPr>
          <p:cNvPicPr>
            <a:picLocks noChangeAspect="1"/>
          </p:cNvPicPr>
          <p:nvPr/>
        </p:nvPicPr>
        <p:blipFill>
          <a:blip r:embed="rId3" cstate="email">
            <a:extLst>
              <a:ext uri="{28A0092B-C50C-407E-A947-70E740481C1C}">
                <a14:useLocalDpi xmlns:a14="http://schemas.microsoft.com/office/drawing/2010/main" xmlns=""/>
              </a:ext>
            </a:extLst>
          </a:blip>
          <a:stretch>
            <a:fillRect/>
          </a:stretch>
        </p:blipFill>
        <p:spPr>
          <a:xfrm>
            <a:off x="-5357741" y="-1989663"/>
            <a:ext cx="7765662" cy="16476125"/>
          </a:xfrm>
          <a:prstGeom prst="rect">
            <a:avLst/>
          </a:prstGeom>
        </p:spPr>
      </p:pic>
    </p:spTree>
    <p:extLst>
      <p:ext uri="{BB962C8B-B14F-4D97-AF65-F5344CB8AC3E}">
        <p14:creationId xmlns:p14="http://schemas.microsoft.com/office/powerpoint/2010/main" xmlns="" val="257941059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1248" y="301752"/>
            <a:ext cx="8077200" cy="1143000"/>
          </a:xfrm>
        </p:spPr>
        <p:txBody>
          <a:bodyPr/>
          <a:lstStyle/>
          <a:p>
            <a:r>
              <a:rPr lang="en-US" dirty="0"/>
              <a:t> </a:t>
            </a:r>
          </a:p>
        </p:txBody>
      </p:sp>
      <p:sp>
        <p:nvSpPr>
          <p:cNvPr id="5" name="Slide Number Placeholder 4"/>
          <p:cNvSpPr>
            <a:spLocks noGrp="1"/>
          </p:cNvSpPr>
          <p:nvPr>
            <p:ph type="sldNum" sz="quarter" idx="12"/>
          </p:nvPr>
        </p:nvSpPr>
        <p:spPr/>
        <p:txBody>
          <a:bodyPr/>
          <a:lstStyle/>
          <a:p>
            <a:fld id="{33D6E5A2-EC83-451F-A719-9AC1370DD5CF}" type="slidenum">
              <a:rPr lang="en-US" smtClean="0"/>
              <a:pPr/>
              <a:t>13</a:t>
            </a:fld>
            <a:endParaRPr lang="en-US" dirty="0"/>
          </a:p>
        </p:txBody>
      </p:sp>
      <p:sp>
        <p:nvSpPr>
          <p:cNvPr id="7" name="TextBox 6">
            <a:extLst>
              <a:ext uri="{FF2B5EF4-FFF2-40B4-BE49-F238E27FC236}">
                <a16:creationId xmlns:a16="http://schemas.microsoft.com/office/drawing/2014/main" xmlns="" id="{1781976C-8D9D-4F14-BD94-0DF76556574A}"/>
              </a:ext>
            </a:extLst>
          </p:cNvPr>
          <p:cNvSpPr txBox="1"/>
          <p:nvPr/>
        </p:nvSpPr>
        <p:spPr>
          <a:xfrm>
            <a:off x="685800" y="301752"/>
            <a:ext cx="8442960" cy="6054598"/>
          </a:xfrm>
          <a:prstGeom prst="rect">
            <a:avLst/>
          </a:prstGeom>
          <a:noFill/>
        </p:spPr>
        <p:txBody>
          <a:bodyPr wrap="square" rtlCol="0">
            <a:normAutofit/>
          </a:bodyPr>
          <a:lstStyle/>
          <a:p>
            <a:pPr algn="ctr"/>
            <a:r>
              <a:rPr lang="en-US" b="1" u="sng" dirty="0"/>
              <a:t>WORKING WITH YOUR CUSTOMER SERVICE ENERGY LEVELS</a:t>
            </a:r>
          </a:p>
          <a:p>
            <a:pPr algn="ctr"/>
            <a:r>
              <a:rPr lang="en-US" b="1" u="sng" dirty="0"/>
              <a:t>CAN HELP YOU WORK WITH ANGRY CUSTOMERS</a:t>
            </a:r>
          </a:p>
          <a:p>
            <a:pPr algn="ctr"/>
            <a:endParaRPr lang="en-US" sz="1600" b="1" u="sng" dirty="0"/>
          </a:p>
          <a:p>
            <a:pPr marL="401638"/>
            <a:r>
              <a:rPr lang="en-US" sz="1600" b="1" dirty="0"/>
              <a:t>If you know your typical customer service energy levels, you can</a:t>
            </a:r>
          </a:p>
          <a:p>
            <a:pPr marL="401638"/>
            <a:r>
              <a:rPr lang="en-US" sz="1600" b="1" dirty="0"/>
              <a:t>use them to help you give great customer service to angry customers!</a:t>
            </a:r>
          </a:p>
          <a:p>
            <a:endParaRPr lang="en-US" sz="1600" b="1" dirty="0"/>
          </a:p>
          <a:p>
            <a:endParaRPr lang="en-US" sz="1600" b="1" u="sng" dirty="0"/>
          </a:p>
        </p:txBody>
      </p:sp>
      <p:graphicFrame>
        <p:nvGraphicFramePr>
          <p:cNvPr id="4" name="Table 3">
            <a:extLst>
              <a:ext uri="{FF2B5EF4-FFF2-40B4-BE49-F238E27FC236}">
                <a16:creationId xmlns:a16="http://schemas.microsoft.com/office/drawing/2014/main" xmlns="" id="{63CE8306-9AED-45AE-BC5C-F6422D7EA274}"/>
              </a:ext>
            </a:extLst>
          </p:cNvPr>
          <p:cNvGraphicFramePr>
            <a:graphicFrameLocks noGrp="1"/>
          </p:cNvGraphicFramePr>
          <p:nvPr>
            <p:extLst>
              <p:ext uri="{D42A27DB-BD31-4B8C-83A1-F6EECF244321}">
                <p14:modId xmlns:p14="http://schemas.microsoft.com/office/powerpoint/2010/main" xmlns="" val="3063898149"/>
              </p:ext>
            </p:extLst>
          </p:nvPr>
        </p:nvGraphicFramePr>
        <p:xfrm>
          <a:off x="1074420" y="2139331"/>
          <a:ext cx="6995160" cy="792480"/>
        </p:xfrm>
        <a:graphic>
          <a:graphicData uri="http://schemas.openxmlformats.org/drawingml/2006/table">
            <a:tbl>
              <a:tblPr firstRow="1" firstCol="1" lastRow="1" lastCol="1" bandRow="1" bandCol="1"/>
              <a:tblGrid>
                <a:gridCol w="874395">
                  <a:extLst>
                    <a:ext uri="{9D8B030D-6E8A-4147-A177-3AD203B41FA5}">
                      <a16:colId xmlns:a16="http://schemas.microsoft.com/office/drawing/2014/main" xmlns="" val="3321351380"/>
                    </a:ext>
                  </a:extLst>
                </a:gridCol>
                <a:gridCol w="874395">
                  <a:extLst>
                    <a:ext uri="{9D8B030D-6E8A-4147-A177-3AD203B41FA5}">
                      <a16:colId xmlns:a16="http://schemas.microsoft.com/office/drawing/2014/main" xmlns="" val="2421194449"/>
                    </a:ext>
                  </a:extLst>
                </a:gridCol>
                <a:gridCol w="874395">
                  <a:extLst>
                    <a:ext uri="{9D8B030D-6E8A-4147-A177-3AD203B41FA5}">
                      <a16:colId xmlns:a16="http://schemas.microsoft.com/office/drawing/2014/main" xmlns="" val="3082419293"/>
                    </a:ext>
                  </a:extLst>
                </a:gridCol>
                <a:gridCol w="874395">
                  <a:extLst>
                    <a:ext uri="{9D8B030D-6E8A-4147-A177-3AD203B41FA5}">
                      <a16:colId xmlns:a16="http://schemas.microsoft.com/office/drawing/2014/main" xmlns="" val="4046332489"/>
                    </a:ext>
                  </a:extLst>
                </a:gridCol>
                <a:gridCol w="874395">
                  <a:extLst>
                    <a:ext uri="{9D8B030D-6E8A-4147-A177-3AD203B41FA5}">
                      <a16:colId xmlns:a16="http://schemas.microsoft.com/office/drawing/2014/main" xmlns="" val="2334922529"/>
                    </a:ext>
                  </a:extLst>
                </a:gridCol>
                <a:gridCol w="874395">
                  <a:extLst>
                    <a:ext uri="{9D8B030D-6E8A-4147-A177-3AD203B41FA5}">
                      <a16:colId xmlns:a16="http://schemas.microsoft.com/office/drawing/2014/main" xmlns="" val="3223482986"/>
                    </a:ext>
                  </a:extLst>
                </a:gridCol>
                <a:gridCol w="874395">
                  <a:extLst>
                    <a:ext uri="{9D8B030D-6E8A-4147-A177-3AD203B41FA5}">
                      <a16:colId xmlns:a16="http://schemas.microsoft.com/office/drawing/2014/main" xmlns="" val="3135497517"/>
                    </a:ext>
                  </a:extLst>
                </a:gridCol>
                <a:gridCol w="874395">
                  <a:extLst>
                    <a:ext uri="{9D8B030D-6E8A-4147-A177-3AD203B41FA5}">
                      <a16:colId xmlns:a16="http://schemas.microsoft.com/office/drawing/2014/main" xmlns="" val="106703950"/>
                    </a:ext>
                  </a:extLst>
                </a:gridCol>
              </a:tblGrid>
              <a:tr h="0">
                <a:tc>
                  <a:txBody>
                    <a:bodyPr/>
                    <a:lstStyle/>
                    <a:p>
                      <a:pPr marL="0" marR="0">
                        <a:spcBef>
                          <a:spcPts val="0"/>
                        </a:spcBef>
                        <a:spcAft>
                          <a:spcPts val="0"/>
                        </a:spcAft>
                      </a:pPr>
                      <a:r>
                        <a:rPr lang="en-US" sz="1300" b="1">
                          <a:effectLst/>
                          <a:latin typeface="Arial" panose="020B0604020202020204" pitchFamily="34" charset="0"/>
                          <a:ea typeface="Times New Roman" panose="02020603050405020304" pitchFamily="18" charset="0"/>
                          <a:cs typeface="Arial" panose="020B0604020202020204" pitchFamily="34" charset="0"/>
                        </a:rPr>
                        <a:t>DAYS</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300" b="1">
                          <a:effectLst/>
                          <a:latin typeface="Arial" panose="020B0604020202020204" pitchFamily="34" charset="0"/>
                          <a:ea typeface="Times New Roman" panose="02020603050405020304" pitchFamily="18" charset="0"/>
                          <a:cs typeface="Arial" panose="020B0604020202020204" pitchFamily="34" charset="0"/>
                        </a:rPr>
                        <a:t> </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300" b="1">
                          <a:effectLst/>
                          <a:latin typeface="Arial" panose="020B0604020202020204" pitchFamily="34" charset="0"/>
                          <a:ea typeface="Times New Roman" panose="02020603050405020304" pitchFamily="18" charset="0"/>
                          <a:cs typeface="Arial" panose="020B0604020202020204" pitchFamily="34" charset="0"/>
                        </a:rPr>
                        <a:t>9-10</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300" b="1">
                          <a:effectLst/>
                          <a:latin typeface="Arial" panose="020B0604020202020204" pitchFamily="34" charset="0"/>
                          <a:ea typeface="Times New Roman" panose="02020603050405020304" pitchFamily="18" charset="0"/>
                          <a:cs typeface="Arial" panose="020B0604020202020204" pitchFamily="34" charset="0"/>
                        </a:rPr>
                        <a:t>11-12</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300" b="1">
                          <a:effectLst/>
                          <a:latin typeface="Arial" panose="020B0604020202020204" pitchFamily="34" charset="0"/>
                          <a:ea typeface="Times New Roman" panose="02020603050405020304" pitchFamily="18" charset="0"/>
                          <a:cs typeface="Arial" panose="020B0604020202020204" pitchFamily="34" charset="0"/>
                        </a:rPr>
                        <a:t>12-1</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300" b="1" dirty="0">
                          <a:effectLst/>
                          <a:latin typeface="Arial" panose="020B0604020202020204" pitchFamily="34" charset="0"/>
                          <a:ea typeface="Times New Roman" panose="02020603050405020304" pitchFamily="18" charset="0"/>
                          <a:cs typeface="Arial" panose="020B0604020202020204" pitchFamily="34" charset="0"/>
                        </a:rPr>
                        <a:t>1-2</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300" b="1">
                          <a:effectLst/>
                          <a:latin typeface="Arial" panose="020B0604020202020204" pitchFamily="34" charset="0"/>
                          <a:ea typeface="Times New Roman" panose="02020603050405020304" pitchFamily="18" charset="0"/>
                          <a:cs typeface="Arial" panose="020B0604020202020204" pitchFamily="34" charset="0"/>
                        </a:rPr>
                        <a:t>2-3</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300" b="1">
                          <a:effectLst/>
                          <a:latin typeface="Arial" panose="020B0604020202020204" pitchFamily="34" charset="0"/>
                          <a:ea typeface="Times New Roman" panose="02020603050405020304" pitchFamily="18" charset="0"/>
                          <a:cs typeface="Arial" panose="020B0604020202020204" pitchFamily="34" charset="0"/>
                        </a:rPr>
                        <a:t>3-4</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300" b="1">
                          <a:effectLst/>
                          <a:latin typeface="Arial" panose="020B0604020202020204" pitchFamily="34" charset="0"/>
                          <a:ea typeface="Times New Roman" panose="02020603050405020304" pitchFamily="18" charset="0"/>
                          <a:cs typeface="Arial" panose="020B0604020202020204" pitchFamily="34" charset="0"/>
                        </a:rPr>
                        <a:t>4-5</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7195394"/>
                  </a:ext>
                </a:extLst>
              </a:tr>
              <a:tr h="0">
                <a:tc>
                  <a:txBody>
                    <a:bodyPr/>
                    <a:lstStyle/>
                    <a:p>
                      <a:pPr marL="0" marR="0">
                        <a:spcBef>
                          <a:spcPts val="0"/>
                        </a:spcBef>
                        <a:spcAft>
                          <a:spcPts val="0"/>
                        </a:spcAft>
                      </a:pPr>
                      <a:r>
                        <a:rPr lang="en-US" sz="1300" b="1">
                          <a:effectLst/>
                          <a:latin typeface="Arial" panose="020B0604020202020204" pitchFamily="34" charset="0"/>
                          <a:ea typeface="Times New Roman" panose="02020603050405020304" pitchFamily="18" charset="0"/>
                          <a:cs typeface="Arial" panose="020B0604020202020204" pitchFamily="34" charset="0"/>
                        </a:rPr>
                        <a:t>MON</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300" b="1">
                          <a:effectLst/>
                          <a:latin typeface="Arial" panose="020B0604020202020204" pitchFamily="34" charset="0"/>
                          <a:ea typeface="Times New Roman" panose="02020603050405020304" pitchFamily="18" charset="0"/>
                          <a:cs typeface="Arial" panose="020B0604020202020204" pitchFamily="34" charset="0"/>
                        </a:rPr>
                        <a:t> </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300" b="1">
                          <a:effectLst/>
                          <a:latin typeface="Arial" panose="020B0604020202020204" pitchFamily="34" charset="0"/>
                          <a:ea typeface="Times New Roman" panose="02020603050405020304" pitchFamily="18" charset="0"/>
                          <a:cs typeface="Arial" panose="020B0604020202020204" pitchFamily="34" charset="0"/>
                        </a:rPr>
                        <a:t>2</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300" b="1">
                          <a:effectLst/>
                          <a:latin typeface="Arial" panose="020B0604020202020204" pitchFamily="34" charset="0"/>
                          <a:ea typeface="Times New Roman" panose="02020603050405020304" pitchFamily="18" charset="0"/>
                          <a:cs typeface="Arial" panose="020B0604020202020204" pitchFamily="34" charset="0"/>
                        </a:rPr>
                        <a:t>5</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300" b="1">
                          <a:effectLst/>
                          <a:latin typeface="Arial" panose="020B0604020202020204" pitchFamily="34" charset="0"/>
                          <a:ea typeface="Times New Roman" panose="02020603050405020304" pitchFamily="18" charset="0"/>
                          <a:cs typeface="Arial" panose="020B0604020202020204" pitchFamily="34" charset="0"/>
                        </a:rPr>
                        <a:t>4</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300" b="1">
                          <a:effectLst/>
                          <a:latin typeface="Arial" panose="020B0604020202020204" pitchFamily="34" charset="0"/>
                          <a:ea typeface="Times New Roman" panose="02020603050405020304" pitchFamily="18" charset="0"/>
                          <a:cs typeface="Arial" panose="020B0604020202020204" pitchFamily="34" charset="0"/>
                        </a:rPr>
                        <a:t>4</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300" b="1">
                          <a:effectLst/>
                          <a:latin typeface="Arial" panose="020B0604020202020204" pitchFamily="34" charset="0"/>
                          <a:ea typeface="Times New Roman" panose="02020603050405020304" pitchFamily="18" charset="0"/>
                          <a:cs typeface="Arial" panose="020B0604020202020204" pitchFamily="34" charset="0"/>
                        </a:rPr>
                        <a:t>3</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300" b="1">
                          <a:effectLst/>
                          <a:latin typeface="Arial" panose="020B0604020202020204" pitchFamily="34" charset="0"/>
                          <a:ea typeface="Times New Roman" panose="02020603050405020304" pitchFamily="18" charset="0"/>
                          <a:cs typeface="Arial" panose="020B0604020202020204" pitchFamily="34" charset="0"/>
                        </a:rPr>
                        <a:t>2</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300" b="1" dirty="0">
                          <a:effectLst/>
                          <a:latin typeface="Arial" panose="020B0604020202020204" pitchFamily="34" charset="0"/>
                          <a:ea typeface="Times New Roman" panose="02020603050405020304" pitchFamily="18" charset="0"/>
                          <a:cs typeface="Arial" panose="020B0604020202020204" pitchFamily="34" charset="0"/>
                        </a:rPr>
                        <a:t>1</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51220399"/>
                  </a:ext>
                </a:extLst>
              </a:tr>
            </a:tbl>
          </a:graphicData>
        </a:graphic>
      </p:graphicFrame>
      <p:sp>
        <p:nvSpPr>
          <p:cNvPr id="6" name="Rectangle 1">
            <a:extLst>
              <a:ext uri="{FF2B5EF4-FFF2-40B4-BE49-F238E27FC236}">
                <a16:creationId xmlns:a16="http://schemas.microsoft.com/office/drawing/2014/main" xmlns="" id="{B30F9268-681C-4783-929E-8370976311AF}"/>
              </a:ext>
            </a:extLst>
          </p:cNvPr>
          <p:cNvSpPr>
            <a:spLocks noChangeArrowheads="1"/>
          </p:cNvSpPr>
          <p:nvPr/>
        </p:nvSpPr>
        <p:spPr bwMode="auto">
          <a:xfrm>
            <a:off x="1087584" y="1761503"/>
            <a:ext cx="6968831" cy="21390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5-PEAK   4-ABOVE AVERAGE   3-AVERAGE   2-BELOW AVERAGE   1-LOWEST LEVEL</a:t>
            </a:r>
            <a:endParaRPr kumimoji="0" lang="en-US" altLang="en-US"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500" b="1" i="0" u="sng"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500" b="1" u="sng"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500" b="1" i="0" u="sng"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1500" b="1" u="sng" dirty="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500" b="1" i="0" u="sng"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sng"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IF AT ALL POSSIBLE, </a:t>
            </a:r>
            <a:endParaRPr kumimoji="0" lang="en-US" altLang="en-US"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sng"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SCHEDULE THE MOST CHALLENGING CUSTOMERS </a:t>
            </a:r>
            <a:endParaRPr kumimoji="0" lang="en-US" altLang="en-US"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sng"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YOUR HIGHER ENERGY CUSTOMER SERVICE TIMES!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513989875"/>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1248" y="301752"/>
            <a:ext cx="8077200" cy="1143000"/>
          </a:xfrm>
        </p:spPr>
        <p:txBody>
          <a:bodyPr/>
          <a:lstStyle/>
          <a:p>
            <a:r>
              <a:rPr lang="en-US" dirty="0"/>
              <a:t> </a:t>
            </a:r>
          </a:p>
        </p:txBody>
      </p:sp>
      <p:sp>
        <p:nvSpPr>
          <p:cNvPr id="5" name="Slide Number Placeholder 4"/>
          <p:cNvSpPr>
            <a:spLocks noGrp="1"/>
          </p:cNvSpPr>
          <p:nvPr>
            <p:ph type="sldNum" sz="quarter" idx="12"/>
          </p:nvPr>
        </p:nvSpPr>
        <p:spPr/>
        <p:txBody>
          <a:bodyPr/>
          <a:lstStyle/>
          <a:p>
            <a:fld id="{33D6E5A2-EC83-451F-A719-9AC1370DD5CF}" type="slidenum">
              <a:rPr lang="en-US" smtClean="0"/>
              <a:pPr/>
              <a:t>14</a:t>
            </a:fld>
            <a:endParaRPr lang="en-US" dirty="0"/>
          </a:p>
        </p:txBody>
      </p:sp>
      <p:sp>
        <p:nvSpPr>
          <p:cNvPr id="7" name="TextBox 6">
            <a:extLst>
              <a:ext uri="{FF2B5EF4-FFF2-40B4-BE49-F238E27FC236}">
                <a16:creationId xmlns:a16="http://schemas.microsoft.com/office/drawing/2014/main" xmlns="" id="{1781976C-8D9D-4F14-BD94-0DF76556574A}"/>
              </a:ext>
            </a:extLst>
          </p:cNvPr>
          <p:cNvSpPr txBox="1"/>
          <p:nvPr/>
        </p:nvSpPr>
        <p:spPr>
          <a:xfrm>
            <a:off x="685800" y="301752"/>
            <a:ext cx="8442960" cy="6054598"/>
          </a:xfrm>
          <a:prstGeom prst="rect">
            <a:avLst/>
          </a:prstGeom>
          <a:noFill/>
        </p:spPr>
        <p:txBody>
          <a:bodyPr wrap="square" rtlCol="0">
            <a:normAutofit/>
          </a:bodyPr>
          <a:lstStyle/>
          <a:p>
            <a:pPr algn="ctr"/>
            <a:r>
              <a:rPr lang="en-US" b="1" u="sng" dirty="0"/>
              <a:t>UNDERSTANDING THE DIFFERENCES IN </a:t>
            </a:r>
          </a:p>
          <a:p>
            <a:pPr algn="ctr"/>
            <a:r>
              <a:rPr lang="en-US" b="1" u="sng" dirty="0"/>
              <a:t>DELIVERING CUSTOMER SERVICE </a:t>
            </a:r>
          </a:p>
          <a:p>
            <a:pPr algn="ctr"/>
            <a:r>
              <a:rPr lang="en-US" b="1" u="sng" dirty="0"/>
              <a:t>TO THE TYPICAL CUSTOMER AND THE VERY ANGRY CUSTOMER</a:t>
            </a:r>
          </a:p>
          <a:p>
            <a:pPr algn="ctr"/>
            <a:endParaRPr lang="en-US" sz="1600" b="1" u="sng" dirty="0"/>
          </a:p>
          <a:p>
            <a:endParaRPr lang="en-US" sz="1600" b="1" dirty="0"/>
          </a:p>
          <a:p>
            <a:endParaRPr lang="en-US" sz="1600" b="1" u="sng" dirty="0"/>
          </a:p>
        </p:txBody>
      </p:sp>
      <p:graphicFrame>
        <p:nvGraphicFramePr>
          <p:cNvPr id="3" name="Table 2">
            <a:extLst>
              <a:ext uri="{FF2B5EF4-FFF2-40B4-BE49-F238E27FC236}">
                <a16:creationId xmlns:a16="http://schemas.microsoft.com/office/drawing/2014/main" xmlns="" id="{14272BF9-472E-4CAD-90E2-586092F8DB7F}"/>
              </a:ext>
            </a:extLst>
          </p:cNvPr>
          <p:cNvGraphicFramePr>
            <a:graphicFrameLocks noGrp="1"/>
          </p:cNvGraphicFramePr>
          <p:nvPr/>
        </p:nvGraphicFramePr>
        <p:xfrm>
          <a:off x="1074420" y="1828800"/>
          <a:ext cx="6995160" cy="2194560"/>
        </p:xfrm>
        <a:graphic>
          <a:graphicData uri="http://schemas.openxmlformats.org/drawingml/2006/table">
            <a:tbl>
              <a:tblPr firstRow="1" firstCol="1" lastRow="1" lastCol="1" bandRow="1" bandCol="1"/>
              <a:tblGrid>
                <a:gridCol w="3497580">
                  <a:extLst>
                    <a:ext uri="{9D8B030D-6E8A-4147-A177-3AD203B41FA5}">
                      <a16:colId xmlns:a16="http://schemas.microsoft.com/office/drawing/2014/main" xmlns="" val="2284463203"/>
                    </a:ext>
                  </a:extLst>
                </a:gridCol>
                <a:gridCol w="3497580">
                  <a:extLst>
                    <a:ext uri="{9D8B030D-6E8A-4147-A177-3AD203B41FA5}">
                      <a16:colId xmlns:a16="http://schemas.microsoft.com/office/drawing/2014/main" xmlns="" val="1536630217"/>
                    </a:ext>
                  </a:extLst>
                </a:gridCol>
              </a:tblGrid>
              <a:tr h="0">
                <a:tc>
                  <a:txBody>
                    <a:bodyPr/>
                    <a:lstStyle/>
                    <a:p>
                      <a:pPr marL="0" marR="0" algn="ctr">
                        <a:spcBef>
                          <a:spcPts val="0"/>
                        </a:spcBef>
                        <a:spcAft>
                          <a:spcPts val="0"/>
                        </a:spcAft>
                      </a:pP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TYPICAL CUSTOMER</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VERY ANGRY CUSTOMER</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3924111"/>
                  </a:ext>
                </a:extLst>
              </a:tr>
              <a:tr h="0">
                <a:tc>
                  <a:txBody>
                    <a:bodyPr/>
                    <a:lstStyle/>
                    <a:p>
                      <a:pPr marL="0" marR="0">
                        <a:spcBef>
                          <a:spcPts val="0"/>
                        </a:spcBef>
                        <a:spcAft>
                          <a:spcPts val="0"/>
                        </a:spcAft>
                      </a:pP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More logical and understanding</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More subjective and impatient</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72278958"/>
                  </a:ext>
                </a:extLst>
              </a:tr>
              <a:tr h="0">
                <a:tc>
                  <a:txBody>
                    <a:bodyPr/>
                    <a:lstStyle/>
                    <a:p>
                      <a:pPr marL="0" marR="0" algn="ctr">
                        <a:spcBef>
                          <a:spcPts val="0"/>
                        </a:spcBef>
                        <a:spcAft>
                          <a:spcPts val="0"/>
                        </a:spcAft>
                      </a:pP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Can listen to reason</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Lives in the emotions </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of the situation</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02768752"/>
                  </a:ext>
                </a:extLst>
              </a:tr>
              <a:tr h="0">
                <a:tc>
                  <a:txBody>
                    <a:bodyPr/>
                    <a:lstStyle/>
                    <a:p>
                      <a:pPr marL="0" marR="0" algn="ctr">
                        <a:spcBef>
                          <a:spcPts val="0"/>
                        </a:spcBef>
                        <a:spcAft>
                          <a:spcPts val="0"/>
                        </a:spcAft>
                      </a:pP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Can empathize with </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Your situation</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Only focuses on their situation</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04747333"/>
                  </a:ext>
                </a:extLst>
              </a:tr>
              <a:tr h="0">
                <a:tc>
                  <a:txBody>
                    <a:bodyPr/>
                    <a:lstStyle/>
                    <a:p>
                      <a:pPr marL="0" marR="0" algn="ctr">
                        <a:spcBef>
                          <a:spcPts val="0"/>
                        </a:spcBef>
                        <a:spcAft>
                          <a:spcPts val="0"/>
                        </a:spcAft>
                      </a:pPr>
                      <a:r>
                        <a:rPr lang="en-US" sz="16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You can resolve things</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Their degree and type of anger will influence how much </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things can be resolved</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2897900"/>
                  </a:ext>
                </a:extLst>
              </a:tr>
            </a:tbl>
          </a:graphicData>
        </a:graphic>
      </p:graphicFrame>
      <p:sp>
        <p:nvSpPr>
          <p:cNvPr id="6" name="Rectangle 1">
            <a:extLst>
              <a:ext uri="{FF2B5EF4-FFF2-40B4-BE49-F238E27FC236}">
                <a16:creationId xmlns:a16="http://schemas.microsoft.com/office/drawing/2014/main" xmlns="" id="{0DE39BAF-1562-4173-A854-E8FC95DA8BBB}"/>
              </a:ext>
            </a:extLst>
          </p:cNvPr>
          <p:cNvSpPr>
            <a:spLocks noChangeArrowheads="1"/>
          </p:cNvSpPr>
          <p:nvPr/>
        </p:nvSpPr>
        <p:spPr bwMode="auto">
          <a:xfrm>
            <a:off x="0" y="4407408"/>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HOW YOU DELIVER CUSTOMER SERVICE TO THESE</a:t>
            </a:r>
            <a:endParaRPr kumimoji="0" lang="en-US" altLang="en-US"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TWO TYPES OF CUSTOMERS WILL BE DIFFERENT!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1677327114"/>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54366" y="609600"/>
            <a:ext cx="6654354" cy="4572000"/>
          </a:xfrm>
          <a:prstGeom prst="rect">
            <a:avLst/>
          </a:prstGeom>
          <a:noFill/>
        </p:spPr>
        <p:txBody>
          <a:bodyPr wrap="square" rtlCol="0">
            <a:noAutofit/>
          </a:bodyPr>
          <a:lstStyle/>
          <a:p>
            <a:pPr algn="ctr"/>
            <a:r>
              <a:rPr lang="en-US" sz="1600" b="1" u="sng" dirty="0"/>
              <a:t>THINGS THAT WE OR OUR PARTNERS MAY DO THAT</a:t>
            </a:r>
          </a:p>
          <a:p>
            <a:pPr algn="ctr"/>
            <a:r>
              <a:rPr lang="en-US" sz="1600" b="1" u="sng" dirty="0"/>
              <a:t>CAN CAUSE OR INCREASE CUSTOMER ANGER</a:t>
            </a:r>
          </a:p>
          <a:p>
            <a:pPr algn="ctr"/>
            <a:r>
              <a:rPr lang="en-US" sz="1600" b="1" dirty="0"/>
              <a:t> </a:t>
            </a:r>
            <a:endParaRPr lang="en-US" sz="1600" dirty="0"/>
          </a:p>
          <a:p>
            <a:pPr marL="342900" indent="-342900">
              <a:buFontTx/>
              <a:buAutoNum type="arabicPeriod"/>
            </a:pPr>
            <a:r>
              <a:rPr lang="en-US" sz="1600" b="1" dirty="0"/>
              <a:t>Someone at another agency refers a customer to us and gives them the wrong information about what we do or how our process works.  This means we cannot meet their expectations so the customer gets angry at us. </a:t>
            </a:r>
            <a:br>
              <a:rPr lang="en-US" sz="1600" b="1" dirty="0"/>
            </a:br>
            <a:r>
              <a:rPr lang="en-US" sz="1600" b="1" dirty="0"/>
              <a:t/>
            </a:r>
            <a:br>
              <a:rPr lang="en-US" sz="1600" b="1" dirty="0"/>
            </a:br>
            <a:r>
              <a:rPr lang="en-US" sz="1600" b="1" dirty="0"/>
              <a:t>We need to address and correct the source of wrong referrals.  We also need to make sure customers have the right expectations about what we do early in the customer service relationship.</a:t>
            </a:r>
          </a:p>
          <a:p>
            <a:pPr marL="342900" indent="-342900">
              <a:buFontTx/>
              <a:buAutoNum type="arabicPeriod"/>
            </a:pPr>
            <a:endParaRPr lang="en-US" sz="1600" b="1" dirty="0"/>
          </a:p>
          <a:p>
            <a:pPr marL="342900" indent="-342900">
              <a:buFontTx/>
              <a:buAutoNum type="arabicPeriod"/>
            </a:pPr>
            <a:r>
              <a:rPr lang="en-US" sz="1600" b="1" dirty="0"/>
              <a:t>We inadvertently over promise what we can deliver.</a:t>
            </a:r>
          </a:p>
          <a:p>
            <a:pPr marL="342900" indent="-342900">
              <a:buFontTx/>
              <a:buAutoNum type="arabicPeriod"/>
            </a:pPr>
            <a:endParaRPr lang="en-US" sz="1600" b="1" dirty="0"/>
          </a:p>
          <a:p>
            <a:pPr marL="342900" indent="-342900">
              <a:buFontTx/>
              <a:buAutoNum type="arabicPeriod"/>
            </a:pPr>
            <a:r>
              <a:rPr lang="en-US" sz="1600" b="1" dirty="0"/>
              <a:t>We become stressed and burned out and become impatient with people.</a:t>
            </a:r>
          </a:p>
          <a:p>
            <a:endParaRPr lang="en-US" sz="1600" b="1" dirty="0"/>
          </a:p>
          <a:p>
            <a:pPr algn="ctr"/>
            <a:r>
              <a:rPr lang="en-US" sz="1600" b="1" dirty="0"/>
              <a:t> </a:t>
            </a:r>
            <a:endParaRPr lang="en-US" sz="1600" dirty="0"/>
          </a:p>
          <a:p>
            <a:endParaRPr lang="en-US" sz="1600" b="1" dirty="0"/>
          </a:p>
          <a:p>
            <a:endParaRPr lang="en-US" sz="1600" b="1" dirty="0"/>
          </a:p>
          <a:p>
            <a:endParaRPr lang="en-US" sz="1600" dirty="0"/>
          </a:p>
        </p:txBody>
      </p:sp>
      <p:sp>
        <p:nvSpPr>
          <p:cNvPr id="2" name="Slide Number Placeholder 1"/>
          <p:cNvSpPr>
            <a:spLocks noGrp="1"/>
          </p:cNvSpPr>
          <p:nvPr>
            <p:ph type="sldNum" sz="quarter" idx="12"/>
          </p:nvPr>
        </p:nvSpPr>
        <p:spPr/>
        <p:txBody>
          <a:bodyPr/>
          <a:lstStyle/>
          <a:p>
            <a:fld id="{33D6E5A2-EC83-451F-A719-9AC1370DD5CF}" type="slidenum">
              <a:rPr lang="en-US" smtClean="0"/>
              <a:pPr/>
              <a:t>15</a:t>
            </a:fld>
            <a:endParaRPr lang="en-US" dirty="0"/>
          </a:p>
        </p:txBody>
      </p:sp>
      <p:pic>
        <p:nvPicPr>
          <p:cNvPr id="5" name="Picture 4">
            <a:extLst>
              <a:ext uri="{FF2B5EF4-FFF2-40B4-BE49-F238E27FC236}">
                <a16:creationId xmlns:a16="http://schemas.microsoft.com/office/drawing/2014/main" xmlns="" id="{F7042A3D-E5CD-41E8-BC6C-378951DBDBEB}"/>
              </a:ext>
            </a:extLst>
          </p:cNvPr>
          <p:cNvPicPr>
            <a:picLocks noChangeAspect="1"/>
          </p:cNvPicPr>
          <p:nvPr/>
        </p:nvPicPr>
        <p:blipFill>
          <a:blip r:embed="rId3" cstate="email">
            <a:extLst>
              <a:ext uri="{28A0092B-C50C-407E-A947-70E740481C1C}">
                <a14:useLocalDpi xmlns:a14="http://schemas.microsoft.com/office/drawing/2010/main" xmlns=""/>
              </a:ext>
            </a:extLst>
          </a:blip>
          <a:stretch>
            <a:fillRect/>
          </a:stretch>
        </p:blipFill>
        <p:spPr>
          <a:xfrm>
            <a:off x="-5357741" y="-1989663"/>
            <a:ext cx="7765662" cy="16476125"/>
          </a:xfrm>
          <a:prstGeom prst="rect">
            <a:avLst/>
          </a:prstGeom>
        </p:spPr>
      </p:pic>
    </p:spTree>
    <p:extLst>
      <p:ext uri="{BB962C8B-B14F-4D97-AF65-F5344CB8AC3E}">
        <p14:creationId xmlns:p14="http://schemas.microsoft.com/office/powerpoint/2010/main" xmlns="" val="11472269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54366" y="609600"/>
            <a:ext cx="6654354" cy="4572000"/>
          </a:xfrm>
          <a:prstGeom prst="rect">
            <a:avLst/>
          </a:prstGeom>
          <a:noFill/>
        </p:spPr>
        <p:txBody>
          <a:bodyPr wrap="square" rtlCol="0">
            <a:noAutofit/>
          </a:bodyPr>
          <a:lstStyle/>
          <a:p>
            <a:pPr algn="ctr"/>
            <a:r>
              <a:rPr lang="en-US" sz="1600" b="1" u="sng" dirty="0"/>
              <a:t>THINGS THAT WE OR OUR PARTNERS MAY DO THAT</a:t>
            </a:r>
          </a:p>
          <a:p>
            <a:pPr algn="ctr"/>
            <a:r>
              <a:rPr lang="en-US" sz="1600" b="1" u="sng" dirty="0"/>
              <a:t>CAN CAUSE OR INCREASE CUSTOMER ANGER</a:t>
            </a:r>
          </a:p>
          <a:p>
            <a:pPr algn="ctr"/>
            <a:r>
              <a:rPr lang="en-US" sz="1600" b="1" dirty="0"/>
              <a:t> </a:t>
            </a:r>
            <a:endParaRPr lang="en-US" sz="1600" dirty="0"/>
          </a:p>
          <a:p>
            <a:pPr marL="342900" indent="-342900">
              <a:buAutoNum type="arabicPeriod" startAt="4"/>
            </a:pPr>
            <a:r>
              <a:rPr lang="en-US" sz="1600" b="1" dirty="0"/>
              <a:t>Without realizing it, we may provide a different degree of customer service to different people.</a:t>
            </a:r>
          </a:p>
          <a:p>
            <a:pPr marL="342900" indent="-342900">
              <a:buAutoNum type="arabicPeriod" startAt="4"/>
            </a:pPr>
            <a:endParaRPr lang="en-US" sz="1600" b="1" dirty="0"/>
          </a:p>
          <a:p>
            <a:pPr marL="342900" indent="-342900">
              <a:buAutoNum type="arabicPeriod" startAt="4"/>
            </a:pPr>
            <a:r>
              <a:rPr lang="en-US" sz="1600" b="1" dirty="0"/>
              <a:t>Our services are slow and we do not have a Speed of Delivery Task Force to figure out ways to speed up our service delivery.</a:t>
            </a:r>
          </a:p>
          <a:p>
            <a:pPr marL="342900" indent="-342900">
              <a:buAutoNum type="arabicPeriod" startAt="4"/>
            </a:pPr>
            <a:endParaRPr lang="en-US" sz="1600" b="1" dirty="0"/>
          </a:p>
          <a:p>
            <a:pPr marL="342900" indent="-342900">
              <a:buAutoNum type="arabicPeriod" startAt="4"/>
            </a:pPr>
            <a:r>
              <a:rPr lang="en-US" sz="1600" b="1" dirty="0"/>
              <a:t>We haven’t done customer satisfaction interviews, surveys and focus groups to find out more about what customers like and do not like about the way we serve them.</a:t>
            </a:r>
          </a:p>
          <a:p>
            <a:pPr marL="342900" indent="-342900">
              <a:buAutoNum type="arabicPeriod" startAt="4"/>
            </a:pPr>
            <a:endParaRPr lang="en-US" sz="1600" b="1" dirty="0"/>
          </a:p>
          <a:p>
            <a:pPr marL="342900" indent="-342900">
              <a:buAutoNum type="arabicPeriod" startAt="4"/>
            </a:pPr>
            <a:r>
              <a:rPr lang="en-US" sz="1600" b="1" dirty="0"/>
              <a:t>We use “red flag” words or phrases that inadvertently fuel the anger in the angry customer.</a:t>
            </a:r>
          </a:p>
          <a:p>
            <a:pPr algn="ctr"/>
            <a:r>
              <a:rPr lang="en-US" sz="1600" b="1" dirty="0"/>
              <a:t> </a:t>
            </a:r>
            <a:endParaRPr lang="en-US" sz="1600" dirty="0"/>
          </a:p>
          <a:p>
            <a:endParaRPr lang="en-US" sz="1600" b="1" dirty="0"/>
          </a:p>
          <a:p>
            <a:endParaRPr lang="en-US" sz="1600" b="1" dirty="0"/>
          </a:p>
          <a:p>
            <a:endParaRPr lang="en-US" sz="1600" dirty="0"/>
          </a:p>
        </p:txBody>
      </p:sp>
      <p:sp>
        <p:nvSpPr>
          <p:cNvPr id="2" name="Slide Number Placeholder 1"/>
          <p:cNvSpPr>
            <a:spLocks noGrp="1"/>
          </p:cNvSpPr>
          <p:nvPr>
            <p:ph type="sldNum" sz="quarter" idx="12"/>
          </p:nvPr>
        </p:nvSpPr>
        <p:spPr/>
        <p:txBody>
          <a:bodyPr/>
          <a:lstStyle/>
          <a:p>
            <a:fld id="{33D6E5A2-EC83-451F-A719-9AC1370DD5CF}" type="slidenum">
              <a:rPr lang="en-US" smtClean="0"/>
              <a:pPr/>
              <a:t>16</a:t>
            </a:fld>
            <a:endParaRPr lang="en-US" dirty="0"/>
          </a:p>
        </p:txBody>
      </p:sp>
      <p:pic>
        <p:nvPicPr>
          <p:cNvPr id="5" name="Picture 4">
            <a:extLst>
              <a:ext uri="{FF2B5EF4-FFF2-40B4-BE49-F238E27FC236}">
                <a16:creationId xmlns:a16="http://schemas.microsoft.com/office/drawing/2014/main" xmlns="" id="{F7042A3D-E5CD-41E8-BC6C-378951DBDBEB}"/>
              </a:ext>
            </a:extLst>
          </p:cNvPr>
          <p:cNvPicPr>
            <a:picLocks noChangeAspect="1"/>
          </p:cNvPicPr>
          <p:nvPr/>
        </p:nvPicPr>
        <p:blipFill>
          <a:blip r:embed="rId3" cstate="email">
            <a:extLst>
              <a:ext uri="{28A0092B-C50C-407E-A947-70E740481C1C}">
                <a14:useLocalDpi xmlns:a14="http://schemas.microsoft.com/office/drawing/2010/main" xmlns=""/>
              </a:ext>
            </a:extLst>
          </a:blip>
          <a:stretch>
            <a:fillRect/>
          </a:stretch>
        </p:blipFill>
        <p:spPr>
          <a:xfrm>
            <a:off x="-5357741" y="-1989663"/>
            <a:ext cx="7765662" cy="16476125"/>
          </a:xfrm>
          <a:prstGeom prst="rect">
            <a:avLst/>
          </a:prstGeom>
        </p:spPr>
      </p:pic>
    </p:spTree>
    <p:extLst>
      <p:ext uri="{BB962C8B-B14F-4D97-AF65-F5344CB8AC3E}">
        <p14:creationId xmlns:p14="http://schemas.microsoft.com/office/powerpoint/2010/main" xmlns="" val="33796058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54366" y="609600"/>
            <a:ext cx="6654354" cy="4572000"/>
          </a:xfrm>
          <a:prstGeom prst="rect">
            <a:avLst/>
          </a:prstGeom>
          <a:noFill/>
        </p:spPr>
        <p:txBody>
          <a:bodyPr wrap="square" rtlCol="0">
            <a:noAutofit/>
          </a:bodyPr>
          <a:lstStyle/>
          <a:p>
            <a:pPr algn="ctr"/>
            <a:r>
              <a:rPr lang="en-US" sz="1600" b="1" u="sng" dirty="0"/>
              <a:t>RED FLAG WORDS AND PHRASES</a:t>
            </a:r>
          </a:p>
          <a:p>
            <a:pPr algn="ctr"/>
            <a:r>
              <a:rPr lang="en-US" sz="1600" b="1" dirty="0"/>
              <a:t> </a:t>
            </a:r>
            <a:endParaRPr lang="en-US" sz="1600" dirty="0"/>
          </a:p>
          <a:p>
            <a:r>
              <a:rPr lang="en-US" sz="1600" b="1" dirty="0"/>
              <a:t>A red flag word or phrase is something that can escalate anger in the customer.  No is a commonly used red flag word, but you can say no without ever using the word no.</a:t>
            </a:r>
          </a:p>
          <a:p>
            <a:endParaRPr lang="en-US" sz="1600" b="1" dirty="0"/>
          </a:p>
          <a:p>
            <a:r>
              <a:rPr lang="en-US" sz="1600" b="1" dirty="0"/>
              <a:t>“You know I wish we could do that.  If I was in your shoes, I would be asking the same thing.  Unfortunately the government regulations don’t let us do it, but let me tell you about some things we can do for you…….”  </a:t>
            </a:r>
          </a:p>
          <a:p>
            <a:endParaRPr lang="en-US" sz="1600" b="1" dirty="0"/>
          </a:p>
          <a:p>
            <a:r>
              <a:rPr lang="en-US" sz="1600" b="1" dirty="0"/>
              <a:t>The way this comment acknowledges the limitations, but turns positive at the end is called turning no into yes and it is a very good customer service technique.  We don’t focus on what we can’t do, we focus on what we can do!</a:t>
            </a:r>
          </a:p>
          <a:p>
            <a:endParaRPr lang="en-US" sz="1600" b="1" dirty="0"/>
          </a:p>
          <a:p>
            <a:r>
              <a:rPr lang="en-US" sz="1600" b="1" dirty="0"/>
              <a:t>Saying “calm down” or “don’t be so upset” or “I understand how you feel” to an angry customer is using red flag language.  It is better to use de-escalation techniques than say these things.</a:t>
            </a:r>
          </a:p>
          <a:p>
            <a:endParaRPr lang="en-US" sz="1600" b="1" dirty="0"/>
          </a:p>
          <a:p>
            <a:pPr algn="ctr"/>
            <a:r>
              <a:rPr lang="en-US" sz="1600" b="1" dirty="0"/>
              <a:t> </a:t>
            </a:r>
            <a:endParaRPr lang="en-US" sz="1600" dirty="0"/>
          </a:p>
          <a:p>
            <a:endParaRPr lang="en-US" sz="1600" b="1" dirty="0"/>
          </a:p>
          <a:p>
            <a:endParaRPr lang="en-US" sz="1600" b="1" dirty="0"/>
          </a:p>
          <a:p>
            <a:endParaRPr lang="en-US" sz="1600" dirty="0"/>
          </a:p>
        </p:txBody>
      </p:sp>
      <p:sp>
        <p:nvSpPr>
          <p:cNvPr id="2" name="Slide Number Placeholder 1"/>
          <p:cNvSpPr>
            <a:spLocks noGrp="1"/>
          </p:cNvSpPr>
          <p:nvPr>
            <p:ph type="sldNum" sz="quarter" idx="12"/>
          </p:nvPr>
        </p:nvSpPr>
        <p:spPr/>
        <p:txBody>
          <a:bodyPr/>
          <a:lstStyle/>
          <a:p>
            <a:fld id="{33D6E5A2-EC83-451F-A719-9AC1370DD5CF}" type="slidenum">
              <a:rPr lang="en-US" smtClean="0"/>
              <a:pPr/>
              <a:t>17</a:t>
            </a:fld>
            <a:endParaRPr lang="en-US" dirty="0"/>
          </a:p>
        </p:txBody>
      </p:sp>
      <p:pic>
        <p:nvPicPr>
          <p:cNvPr id="5" name="Picture 4">
            <a:extLst>
              <a:ext uri="{FF2B5EF4-FFF2-40B4-BE49-F238E27FC236}">
                <a16:creationId xmlns:a16="http://schemas.microsoft.com/office/drawing/2014/main" xmlns="" id="{F7042A3D-E5CD-41E8-BC6C-378951DBDBEB}"/>
              </a:ext>
            </a:extLst>
          </p:cNvPr>
          <p:cNvPicPr>
            <a:picLocks noChangeAspect="1"/>
          </p:cNvPicPr>
          <p:nvPr/>
        </p:nvPicPr>
        <p:blipFill>
          <a:blip r:embed="rId3" cstate="email">
            <a:extLst>
              <a:ext uri="{28A0092B-C50C-407E-A947-70E740481C1C}">
                <a14:useLocalDpi xmlns:a14="http://schemas.microsoft.com/office/drawing/2010/main" xmlns=""/>
              </a:ext>
            </a:extLst>
          </a:blip>
          <a:stretch>
            <a:fillRect/>
          </a:stretch>
        </p:blipFill>
        <p:spPr>
          <a:xfrm>
            <a:off x="-5357741" y="-1989663"/>
            <a:ext cx="7765662" cy="16476125"/>
          </a:xfrm>
          <a:prstGeom prst="rect">
            <a:avLst/>
          </a:prstGeom>
        </p:spPr>
      </p:pic>
    </p:spTree>
    <p:extLst>
      <p:ext uri="{BB962C8B-B14F-4D97-AF65-F5344CB8AC3E}">
        <p14:creationId xmlns:p14="http://schemas.microsoft.com/office/powerpoint/2010/main" xmlns="" val="369730255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54366" y="609600"/>
            <a:ext cx="6654354" cy="4572000"/>
          </a:xfrm>
          <a:prstGeom prst="rect">
            <a:avLst/>
          </a:prstGeom>
          <a:noFill/>
        </p:spPr>
        <p:txBody>
          <a:bodyPr wrap="square" rtlCol="0">
            <a:noAutofit/>
          </a:bodyPr>
          <a:lstStyle/>
          <a:p>
            <a:pPr algn="ctr"/>
            <a:r>
              <a:rPr lang="en-US" sz="1600" b="1" u="sng" dirty="0"/>
              <a:t>CUSTOMER SERVICE ANGER DEESCALATION TECHNIQUES</a:t>
            </a:r>
          </a:p>
          <a:p>
            <a:pPr algn="ctr"/>
            <a:endParaRPr lang="en-US" sz="1600" b="1" u="sng" dirty="0"/>
          </a:p>
          <a:p>
            <a:pPr marL="341313"/>
            <a:r>
              <a:rPr lang="en-US" sz="1600" b="1" dirty="0"/>
              <a:t>Deescalating a tense or confrontational relationship is a partnership.  You can do things that will increase the odds of deescalating things, but the customer has to have some degree of interest in also deescalating things or it won’t happen.  Here are some things you can do to deescalate a situation.</a:t>
            </a:r>
          </a:p>
          <a:p>
            <a:r>
              <a:rPr lang="en-US" sz="1600" b="1" dirty="0"/>
              <a:t> </a:t>
            </a:r>
            <a:endParaRPr lang="en-US" sz="1600" dirty="0"/>
          </a:p>
          <a:p>
            <a:pPr marL="342900" indent="-342900">
              <a:buFontTx/>
              <a:buAutoNum type="arabicPeriod"/>
            </a:pPr>
            <a:r>
              <a:rPr lang="en-US" sz="1600" b="1" dirty="0"/>
              <a:t>Don’t get speedy.  Control the speed of the conversation by not jumping to respond.  Use pauses and thinking body language and keep eye contact going.  Be conscious of your own breathing pattern changing.</a:t>
            </a:r>
          </a:p>
          <a:p>
            <a:pPr marL="342900" indent="-342900">
              <a:buFontTx/>
              <a:buAutoNum type="arabicPeriod"/>
            </a:pPr>
            <a:endParaRPr lang="en-US" sz="1600" b="1" dirty="0"/>
          </a:p>
          <a:p>
            <a:pPr marL="342900" indent="-342900">
              <a:buFontTx/>
              <a:buAutoNum type="arabicPeriod"/>
            </a:pPr>
            <a:r>
              <a:rPr lang="en-US" sz="1600" b="1" dirty="0"/>
              <a:t>Do not interrupt the angry customer.  Sometimes letting them vent helps to deescalate the anger.</a:t>
            </a:r>
          </a:p>
          <a:p>
            <a:pPr algn="ctr"/>
            <a:r>
              <a:rPr lang="en-US" sz="1600" b="1" dirty="0"/>
              <a:t> </a:t>
            </a:r>
            <a:endParaRPr lang="en-US" sz="1600" dirty="0"/>
          </a:p>
          <a:p>
            <a:endParaRPr lang="en-US" sz="1600" b="1" dirty="0"/>
          </a:p>
          <a:p>
            <a:endParaRPr lang="en-US" sz="1600" b="1" dirty="0"/>
          </a:p>
          <a:p>
            <a:endParaRPr lang="en-US" sz="1600" dirty="0"/>
          </a:p>
        </p:txBody>
      </p:sp>
      <p:sp>
        <p:nvSpPr>
          <p:cNvPr id="2" name="Slide Number Placeholder 1"/>
          <p:cNvSpPr>
            <a:spLocks noGrp="1"/>
          </p:cNvSpPr>
          <p:nvPr>
            <p:ph type="sldNum" sz="quarter" idx="12"/>
          </p:nvPr>
        </p:nvSpPr>
        <p:spPr/>
        <p:txBody>
          <a:bodyPr/>
          <a:lstStyle/>
          <a:p>
            <a:fld id="{33D6E5A2-EC83-451F-A719-9AC1370DD5CF}" type="slidenum">
              <a:rPr lang="en-US" smtClean="0"/>
              <a:pPr/>
              <a:t>18</a:t>
            </a:fld>
            <a:endParaRPr lang="en-US" dirty="0"/>
          </a:p>
        </p:txBody>
      </p:sp>
      <p:pic>
        <p:nvPicPr>
          <p:cNvPr id="5" name="Picture 4">
            <a:extLst>
              <a:ext uri="{FF2B5EF4-FFF2-40B4-BE49-F238E27FC236}">
                <a16:creationId xmlns:a16="http://schemas.microsoft.com/office/drawing/2014/main" xmlns="" id="{F7042A3D-E5CD-41E8-BC6C-378951DBDBEB}"/>
              </a:ext>
            </a:extLst>
          </p:cNvPr>
          <p:cNvPicPr>
            <a:picLocks noChangeAspect="1"/>
          </p:cNvPicPr>
          <p:nvPr/>
        </p:nvPicPr>
        <p:blipFill>
          <a:blip r:embed="rId3" cstate="email">
            <a:extLst>
              <a:ext uri="{28A0092B-C50C-407E-A947-70E740481C1C}">
                <a14:useLocalDpi xmlns:a14="http://schemas.microsoft.com/office/drawing/2010/main" xmlns=""/>
              </a:ext>
            </a:extLst>
          </a:blip>
          <a:stretch>
            <a:fillRect/>
          </a:stretch>
        </p:blipFill>
        <p:spPr>
          <a:xfrm>
            <a:off x="-5357741" y="-1989663"/>
            <a:ext cx="7765662" cy="16476125"/>
          </a:xfrm>
          <a:prstGeom prst="rect">
            <a:avLst/>
          </a:prstGeom>
        </p:spPr>
      </p:pic>
    </p:spTree>
    <p:extLst>
      <p:ext uri="{BB962C8B-B14F-4D97-AF65-F5344CB8AC3E}">
        <p14:creationId xmlns:p14="http://schemas.microsoft.com/office/powerpoint/2010/main" xmlns="" val="16613225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54366" y="609600"/>
            <a:ext cx="6654354" cy="4572000"/>
          </a:xfrm>
          <a:prstGeom prst="rect">
            <a:avLst/>
          </a:prstGeom>
          <a:noFill/>
        </p:spPr>
        <p:txBody>
          <a:bodyPr wrap="square" rtlCol="0">
            <a:noAutofit/>
          </a:bodyPr>
          <a:lstStyle/>
          <a:p>
            <a:pPr algn="ctr"/>
            <a:r>
              <a:rPr lang="en-US" sz="1600" b="1" u="sng" dirty="0"/>
              <a:t>CUSTOMER SERVICE ANGER DEESCALATION TECHNIQUES</a:t>
            </a:r>
          </a:p>
          <a:p>
            <a:r>
              <a:rPr lang="en-US" sz="1600" b="1" dirty="0"/>
              <a:t> </a:t>
            </a:r>
            <a:endParaRPr lang="en-US" sz="1600" dirty="0"/>
          </a:p>
          <a:p>
            <a:pPr marL="342900" indent="-342900">
              <a:buAutoNum type="arabicPeriod" startAt="3"/>
            </a:pPr>
            <a:r>
              <a:rPr lang="en-US" sz="1600" b="1" dirty="0"/>
              <a:t>Don’t just hear - listen, listen and listen more closely  Use active listening techniques, like saying “Please help me.  I want to understand this better.  I’m sorry for asking but could you explain……..</a:t>
            </a:r>
            <a:br>
              <a:rPr lang="en-US" sz="1600" b="1" dirty="0"/>
            </a:br>
            <a:r>
              <a:rPr lang="en-US" sz="1600" b="1" dirty="0"/>
              <a:t/>
            </a:r>
            <a:br>
              <a:rPr lang="en-US" sz="1600" b="1" dirty="0"/>
            </a:br>
            <a:r>
              <a:rPr lang="en-US" sz="1600" b="1" dirty="0"/>
              <a:t>Ask questions that show you are interested in learning more about what is going on.  Engage the customer in a dialogue not a debate.</a:t>
            </a:r>
          </a:p>
          <a:p>
            <a:pPr marL="342900" indent="-342900">
              <a:buAutoNum type="arabicPeriod" startAt="3"/>
            </a:pPr>
            <a:endParaRPr lang="en-US" sz="1600" b="1" dirty="0"/>
          </a:p>
          <a:p>
            <a:pPr marL="342900" indent="-342900">
              <a:buAutoNum type="arabicPeriod" startAt="3"/>
            </a:pPr>
            <a:r>
              <a:rPr lang="en-US" sz="1600" b="1" dirty="0"/>
              <a:t>In person and on Zoom, maintain consistent eye contact and be aware of your body language.  Be careful not to look exasperated even though that is how you may be feeling. </a:t>
            </a:r>
          </a:p>
          <a:p>
            <a:pPr algn="ctr"/>
            <a:r>
              <a:rPr lang="en-US" sz="1600" b="1" dirty="0"/>
              <a:t> </a:t>
            </a:r>
            <a:endParaRPr lang="en-US" sz="1600" dirty="0"/>
          </a:p>
          <a:p>
            <a:endParaRPr lang="en-US" sz="1600" b="1" dirty="0"/>
          </a:p>
          <a:p>
            <a:endParaRPr lang="en-US" sz="1600" b="1" dirty="0"/>
          </a:p>
          <a:p>
            <a:endParaRPr lang="en-US" sz="1600" dirty="0"/>
          </a:p>
        </p:txBody>
      </p:sp>
      <p:sp>
        <p:nvSpPr>
          <p:cNvPr id="2" name="Slide Number Placeholder 1"/>
          <p:cNvSpPr>
            <a:spLocks noGrp="1"/>
          </p:cNvSpPr>
          <p:nvPr>
            <p:ph type="sldNum" sz="quarter" idx="12"/>
          </p:nvPr>
        </p:nvSpPr>
        <p:spPr/>
        <p:txBody>
          <a:bodyPr/>
          <a:lstStyle/>
          <a:p>
            <a:fld id="{33D6E5A2-EC83-451F-A719-9AC1370DD5CF}" type="slidenum">
              <a:rPr lang="en-US" smtClean="0"/>
              <a:pPr/>
              <a:t>19</a:t>
            </a:fld>
            <a:endParaRPr lang="en-US" dirty="0"/>
          </a:p>
        </p:txBody>
      </p:sp>
      <p:pic>
        <p:nvPicPr>
          <p:cNvPr id="5" name="Picture 4">
            <a:extLst>
              <a:ext uri="{FF2B5EF4-FFF2-40B4-BE49-F238E27FC236}">
                <a16:creationId xmlns:a16="http://schemas.microsoft.com/office/drawing/2014/main" xmlns="" id="{F7042A3D-E5CD-41E8-BC6C-378951DBDBEB}"/>
              </a:ext>
            </a:extLst>
          </p:cNvPr>
          <p:cNvPicPr>
            <a:picLocks noChangeAspect="1"/>
          </p:cNvPicPr>
          <p:nvPr/>
        </p:nvPicPr>
        <p:blipFill>
          <a:blip r:embed="rId3" cstate="email">
            <a:extLst>
              <a:ext uri="{28A0092B-C50C-407E-A947-70E740481C1C}">
                <a14:useLocalDpi xmlns:a14="http://schemas.microsoft.com/office/drawing/2010/main" xmlns=""/>
              </a:ext>
            </a:extLst>
          </a:blip>
          <a:stretch>
            <a:fillRect/>
          </a:stretch>
        </p:blipFill>
        <p:spPr>
          <a:xfrm>
            <a:off x="-5357741" y="-1989663"/>
            <a:ext cx="7765662" cy="16476125"/>
          </a:xfrm>
          <a:prstGeom prst="rect">
            <a:avLst/>
          </a:prstGeom>
        </p:spPr>
      </p:pic>
    </p:spTree>
    <p:extLst>
      <p:ext uri="{BB962C8B-B14F-4D97-AF65-F5344CB8AC3E}">
        <p14:creationId xmlns:p14="http://schemas.microsoft.com/office/powerpoint/2010/main" xmlns="" val="265708787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54366" y="609600"/>
            <a:ext cx="6654354" cy="4572000"/>
          </a:xfrm>
          <a:prstGeom prst="rect">
            <a:avLst/>
          </a:prstGeom>
          <a:noFill/>
        </p:spPr>
        <p:txBody>
          <a:bodyPr wrap="square" rtlCol="0">
            <a:noAutofit/>
          </a:bodyPr>
          <a:lstStyle/>
          <a:p>
            <a:pPr algn="ctr"/>
            <a:r>
              <a:rPr lang="en-US" sz="1600" b="1" u="sng" dirty="0"/>
              <a:t>WE HAVE ALL BEEN THE ANGRY</a:t>
            </a:r>
          </a:p>
          <a:p>
            <a:pPr algn="ctr"/>
            <a:r>
              <a:rPr lang="en-US" sz="1600" b="1" u="sng" dirty="0"/>
              <a:t>AND CHALLENGING CUSTOMER!</a:t>
            </a:r>
          </a:p>
          <a:p>
            <a:pPr algn="ctr"/>
            <a:r>
              <a:rPr lang="en-US" sz="1600" b="1" dirty="0"/>
              <a:t> </a:t>
            </a:r>
            <a:endParaRPr lang="en-US" sz="1600" dirty="0"/>
          </a:p>
          <a:p>
            <a:pPr marL="342900" indent="-342900">
              <a:buFontTx/>
              <a:buAutoNum type="arabicPeriod"/>
            </a:pPr>
            <a:r>
              <a:rPr lang="en-US" sz="1600" b="1" dirty="0"/>
              <a:t>To varying degrees, we have all been the angry or challenging customer.  We may not have been at the highest levels of anger or the most difficult customer, but we have all been somewhere on the continuum of being the angry or challenging customer.</a:t>
            </a:r>
            <a:br>
              <a:rPr lang="en-US" sz="1600" b="1" dirty="0"/>
            </a:br>
            <a:r>
              <a:rPr lang="en-US" sz="1600" b="1" dirty="0"/>
              <a:t/>
            </a:r>
            <a:br>
              <a:rPr lang="en-US" sz="1600" b="1" dirty="0"/>
            </a:br>
            <a:r>
              <a:rPr lang="en-US" sz="1600" b="1" dirty="0"/>
              <a:t>Although our experiences may not be the same as our customers, there may be some important lessons we can learn from these incidents.  As you think about the times you were the angry or challenging customer, ask yourself the following questions to help you learn from these interactions.</a:t>
            </a:r>
          </a:p>
          <a:p>
            <a:endParaRPr lang="en-US" sz="1600" b="1" dirty="0"/>
          </a:p>
          <a:p>
            <a:pPr algn="ctr"/>
            <a:r>
              <a:rPr lang="en-US" sz="1600" b="1" dirty="0"/>
              <a:t> </a:t>
            </a:r>
            <a:endParaRPr lang="en-US" sz="1600" dirty="0"/>
          </a:p>
          <a:p>
            <a:endParaRPr lang="en-US" sz="1600" b="1" dirty="0"/>
          </a:p>
          <a:p>
            <a:endParaRPr lang="en-US" sz="1600" b="1" dirty="0"/>
          </a:p>
          <a:p>
            <a:endParaRPr lang="en-US" sz="1600" dirty="0"/>
          </a:p>
        </p:txBody>
      </p:sp>
      <p:sp>
        <p:nvSpPr>
          <p:cNvPr id="2" name="Slide Number Placeholder 1"/>
          <p:cNvSpPr>
            <a:spLocks noGrp="1"/>
          </p:cNvSpPr>
          <p:nvPr>
            <p:ph type="sldNum" sz="quarter" idx="12"/>
          </p:nvPr>
        </p:nvSpPr>
        <p:spPr/>
        <p:txBody>
          <a:bodyPr/>
          <a:lstStyle/>
          <a:p>
            <a:fld id="{33D6E5A2-EC83-451F-A719-9AC1370DD5CF}" type="slidenum">
              <a:rPr lang="en-US" smtClean="0"/>
              <a:pPr/>
              <a:t>2</a:t>
            </a:fld>
            <a:endParaRPr lang="en-US" dirty="0"/>
          </a:p>
        </p:txBody>
      </p:sp>
      <p:pic>
        <p:nvPicPr>
          <p:cNvPr id="5" name="Picture 4">
            <a:extLst>
              <a:ext uri="{FF2B5EF4-FFF2-40B4-BE49-F238E27FC236}">
                <a16:creationId xmlns:a16="http://schemas.microsoft.com/office/drawing/2014/main" xmlns="" id="{F7042A3D-E5CD-41E8-BC6C-378951DBDBEB}"/>
              </a:ext>
            </a:extLst>
          </p:cNvPr>
          <p:cNvPicPr>
            <a:picLocks noChangeAspect="1"/>
          </p:cNvPicPr>
          <p:nvPr/>
        </p:nvPicPr>
        <p:blipFill>
          <a:blip r:embed="rId3" cstate="email">
            <a:extLst>
              <a:ext uri="{28A0092B-C50C-407E-A947-70E740481C1C}">
                <a14:useLocalDpi xmlns:a14="http://schemas.microsoft.com/office/drawing/2010/main" xmlns=""/>
              </a:ext>
            </a:extLst>
          </a:blip>
          <a:stretch>
            <a:fillRect/>
          </a:stretch>
        </p:blipFill>
        <p:spPr>
          <a:xfrm>
            <a:off x="-5357741" y="-1989663"/>
            <a:ext cx="7765662" cy="16476125"/>
          </a:xfrm>
          <a:prstGeom prst="rect">
            <a:avLst/>
          </a:prstGeom>
        </p:spPr>
      </p:pic>
    </p:spTree>
    <p:extLst>
      <p:ext uri="{BB962C8B-B14F-4D97-AF65-F5344CB8AC3E}">
        <p14:creationId xmlns:p14="http://schemas.microsoft.com/office/powerpoint/2010/main" xmlns="" val="72975557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54366" y="609600"/>
            <a:ext cx="6654354" cy="4572000"/>
          </a:xfrm>
          <a:prstGeom prst="rect">
            <a:avLst/>
          </a:prstGeom>
          <a:noFill/>
        </p:spPr>
        <p:txBody>
          <a:bodyPr wrap="square" rtlCol="0">
            <a:noAutofit/>
          </a:bodyPr>
          <a:lstStyle/>
          <a:p>
            <a:pPr algn="ctr"/>
            <a:r>
              <a:rPr lang="en-US" sz="1600" b="1" u="sng" dirty="0"/>
              <a:t>CUSTOMER SERVICE ANGER DEESCALATION TECHNIQUES</a:t>
            </a:r>
          </a:p>
          <a:p>
            <a:r>
              <a:rPr lang="en-US" sz="1600" b="1" dirty="0"/>
              <a:t> </a:t>
            </a:r>
            <a:endParaRPr lang="en-US" sz="1600" dirty="0"/>
          </a:p>
          <a:p>
            <a:pPr marL="342900" indent="-342900">
              <a:buAutoNum type="arabicPeriod" startAt="5"/>
            </a:pPr>
            <a:r>
              <a:rPr lang="en-US" sz="1600" b="1" dirty="0"/>
              <a:t>Let the customer talk more than you talk.  Don’t lecture.</a:t>
            </a:r>
          </a:p>
          <a:p>
            <a:pPr marL="342900" indent="-342900">
              <a:buAutoNum type="arabicPeriod" startAt="5"/>
            </a:pPr>
            <a:endParaRPr lang="en-US" sz="1600" b="1" dirty="0"/>
          </a:p>
          <a:p>
            <a:pPr marL="342900" indent="-342900">
              <a:buAutoNum type="arabicPeriod" startAt="5"/>
            </a:pPr>
            <a:r>
              <a:rPr lang="en-US" sz="1600" b="1" dirty="0"/>
              <a:t>Show empathy and concern.  “I feel bad that this is taking up so much of your time.  How do you see us working together to move this forward?”</a:t>
            </a:r>
            <a:br>
              <a:rPr lang="en-US" sz="1600" b="1" dirty="0"/>
            </a:br>
            <a:r>
              <a:rPr lang="en-US" sz="1600" b="1" dirty="0"/>
              <a:t/>
            </a:r>
            <a:br>
              <a:rPr lang="en-US" sz="1600" b="1" dirty="0"/>
            </a:br>
            <a:r>
              <a:rPr lang="en-US" sz="1600" b="1" dirty="0"/>
              <a:t>This technique of exploring how to work together is called </a:t>
            </a:r>
            <a:r>
              <a:rPr lang="en-US" sz="1600" b="1" u="sng" dirty="0"/>
              <a:t>partnering</a:t>
            </a:r>
            <a:r>
              <a:rPr lang="en-US" sz="1600" b="1" dirty="0"/>
              <a:t>.  It helps to prevent the angry customer from seeing this as a you versus them situation.  You versus them feels confrontational and like a struggle. </a:t>
            </a:r>
            <a:br>
              <a:rPr lang="en-US" sz="1600" b="1" dirty="0"/>
            </a:br>
            <a:r>
              <a:rPr lang="en-US" sz="1600" b="1" dirty="0"/>
              <a:t/>
            </a:r>
            <a:br>
              <a:rPr lang="en-US" sz="1600" b="1" dirty="0"/>
            </a:br>
            <a:r>
              <a:rPr lang="en-US" sz="1600" b="1" dirty="0"/>
              <a:t>Partnering reframes the situation into a </a:t>
            </a:r>
            <a:r>
              <a:rPr lang="en-US" sz="1600" b="1" u="sng" dirty="0"/>
              <a:t>we situation</a:t>
            </a:r>
            <a:r>
              <a:rPr lang="en-US" sz="1600" b="1" dirty="0"/>
              <a:t>.  The situation becomes a problem solving partnership where we are on the same side.</a:t>
            </a:r>
          </a:p>
          <a:p>
            <a:pPr marL="342900" indent="-342900">
              <a:buAutoNum type="arabicPeriod" startAt="5"/>
            </a:pPr>
            <a:endParaRPr lang="en-US" sz="1600" dirty="0"/>
          </a:p>
          <a:p>
            <a:endParaRPr lang="en-US" sz="1600" b="1" dirty="0"/>
          </a:p>
          <a:p>
            <a:endParaRPr lang="en-US" sz="1600" b="1" dirty="0"/>
          </a:p>
          <a:p>
            <a:endParaRPr lang="en-US" sz="1600" dirty="0"/>
          </a:p>
        </p:txBody>
      </p:sp>
      <p:sp>
        <p:nvSpPr>
          <p:cNvPr id="2" name="Slide Number Placeholder 1"/>
          <p:cNvSpPr>
            <a:spLocks noGrp="1"/>
          </p:cNvSpPr>
          <p:nvPr>
            <p:ph type="sldNum" sz="quarter" idx="12"/>
          </p:nvPr>
        </p:nvSpPr>
        <p:spPr/>
        <p:txBody>
          <a:bodyPr/>
          <a:lstStyle/>
          <a:p>
            <a:fld id="{33D6E5A2-EC83-451F-A719-9AC1370DD5CF}" type="slidenum">
              <a:rPr lang="en-US" smtClean="0"/>
              <a:pPr/>
              <a:t>20</a:t>
            </a:fld>
            <a:endParaRPr lang="en-US" dirty="0"/>
          </a:p>
        </p:txBody>
      </p:sp>
      <p:pic>
        <p:nvPicPr>
          <p:cNvPr id="5" name="Picture 4">
            <a:extLst>
              <a:ext uri="{FF2B5EF4-FFF2-40B4-BE49-F238E27FC236}">
                <a16:creationId xmlns:a16="http://schemas.microsoft.com/office/drawing/2014/main" xmlns="" id="{F7042A3D-E5CD-41E8-BC6C-378951DBDBEB}"/>
              </a:ext>
            </a:extLst>
          </p:cNvPr>
          <p:cNvPicPr>
            <a:picLocks noChangeAspect="1"/>
          </p:cNvPicPr>
          <p:nvPr/>
        </p:nvPicPr>
        <p:blipFill>
          <a:blip r:embed="rId3" cstate="email">
            <a:extLst>
              <a:ext uri="{28A0092B-C50C-407E-A947-70E740481C1C}">
                <a14:useLocalDpi xmlns:a14="http://schemas.microsoft.com/office/drawing/2010/main" xmlns=""/>
              </a:ext>
            </a:extLst>
          </a:blip>
          <a:stretch>
            <a:fillRect/>
          </a:stretch>
        </p:blipFill>
        <p:spPr>
          <a:xfrm>
            <a:off x="-5357741" y="-1989663"/>
            <a:ext cx="7765662" cy="16476125"/>
          </a:xfrm>
          <a:prstGeom prst="rect">
            <a:avLst/>
          </a:prstGeom>
        </p:spPr>
      </p:pic>
    </p:spTree>
    <p:extLst>
      <p:ext uri="{BB962C8B-B14F-4D97-AF65-F5344CB8AC3E}">
        <p14:creationId xmlns:p14="http://schemas.microsoft.com/office/powerpoint/2010/main" xmlns="" val="153224438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54366" y="609600"/>
            <a:ext cx="6654354" cy="4572000"/>
          </a:xfrm>
          <a:prstGeom prst="rect">
            <a:avLst/>
          </a:prstGeom>
          <a:noFill/>
        </p:spPr>
        <p:txBody>
          <a:bodyPr wrap="square" rtlCol="0">
            <a:noAutofit/>
          </a:bodyPr>
          <a:lstStyle/>
          <a:p>
            <a:pPr algn="ctr"/>
            <a:r>
              <a:rPr lang="en-US" sz="1600" b="1" u="sng" dirty="0"/>
              <a:t>CUSTOMER SERVICE ANGER DEESCALATION TECHNIQUES</a:t>
            </a:r>
          </a:p>
          <a:p>
            <a:r>
              <a:rPr lang="en-US" sz="1600" b="1" dirty="0"/>
              <a:t> </a:t>
            </a:r>
            <a:endParaRPr lang="en-US" sz="1600" dirty="0"/>
          </a:p>
          <a:p>
            <a:pPr marL="342900" indent="-342900">
              <a:buAutoNum type="arabicPeriod" startAt="7"/>
            </a:pPr>
            <a:r>
              <a:rPr lang="en-US" sz="1600" b="1" dirty="0"/>
              <a:t>As you are wrapping up the conversation, go for a degree of positive closure, but be careful how high you set your closure goals. </a:t>
            </a:r>
            <a:br>
              <a:rPr lang="en-US" sz="1600" b="1" dirty="0"/>
            </a:br>
            <a:r>
              <a:rPr lang="en-US" sz="1600" b="1" dirty="0"/>
              <a:t/>
            </a:r>
            <a:br>
              <a:rPr lang="en-US" sz="1600" b="1" dirty="0"/>
            </a:br>
            <a:r>
              <a:rPr lang="en-US" sz="1600" b="1" dirty="0"/>
              <a:t>“Will it help things if I look into what could be done about this and call you tomorrow at 11am?  Is that a good time for you?” </a:t>
            </a:r>
            <a:br>
              <a:rPr lang="en-US" sz="1600" b="1" dirty="0"/>
            </a:br>
            <a:r>
              <a:rPr lang="en-US" sz="1600" b="1" dirty="0"/>
              <a:t/>
            </a:r>
            <a:br>
              <a:rPr lang="en-US" sz="1600" b="1" dirty="0"/>
            </a:br>
            <a:r>
              <a:rPr lang="en-US" sz="1600" b="1" dirty="0"/>
              <a:t>This may better than saying, “So everything is good between us now right?” This may feel like too high of a close for some angry customers and make them angrier.</a:t>
            </a:r>
          </a:p>
          <a:p>
            <a:pPr marL="342900" indent="-342900">
              <a:buAutoNum type="arabicPeriod" startAt="7"/>
            </a:pPr>
            <a:endParaRPr lang="en-US" sz="1600" b="1" dirty="0"/>
          </a:p>
          <a:p>
            <a:pPr marL="342900" indent="-342900">
              <a:buAutoNum type="arabicPeriod" startAt="7"/>
            </a:pPr>
            <a:r>
              <a:rPr lang="en-US" sz="1600" b="1" dirty="0"/>
              <a:t>See if you can honestly thank them in any way such as making you aware of a problem or if they showed any small degree of patience or understanding about the issue. </a:t>
            </a:r>
          </a:p>
          <a:p>
            <a:pPr marL="342900" indent="-342900">
              <a:buAutoNum type="arabicPeriod" startAt="7"/>
            </a:pPr>
            <a:endParaRPr lang="en-US" sz="1600" b="1" dirty="0"/>
          </a:p>
          <a:p>
            <a:pPr marL="342900" indent="-342900">
              <a:buAutoNum type="arabicPeriod" startAt="7"/>
            </a:pPr>
            <a:r>
              <a:rPr lang="en-US" sz="1600" b="1" dirty="0"/>
              <a:t>If all else fails, ask them if they would like to talk to your supervisor.  Sometimes talking with a higher authority gives people a sense of respect, power and winning.</a:t>
            </a:r>
          </a:p>
          <a:p>
            <a:pPr marL="342900" indent="-342900">
              <a:buAutoNum type="arabicPeriod" startAt="7"/>
            </a:pPr>
            <a:endParaRPr lang="en-US" sz="1600" dirty="0"/>
          </a:p>
          <a:p>
            <a:endParaRPr lang="en-US" sz="1600" b="1" dirty="0"/>
          </a:p>
          <a:p>
            <a:endParaRPr lang="en-US" sz="1600" b="1" dirty="0"/>
          </a:p>
          <a:p>
            <a:endParaRPr lang="en-US" sz="1600" dirty="0"/>
          </a:p>
        </p:txBody>
      </p:sp>
      <p:sp>
        <p:nvSpPr>
          <p:cNvPr id="2" name="Slide Number Placeholder 1"/>
          <p:cNvSpPr>
            <a:spLocks noGrp="1"/>
          </p:cNvSpPr>
          <p:nvPr>
            <p:ph type="sldNum" sz="quarter" idx="12"/>
          </p:nvPr>
        </p:nvSpPr>
        <p:spPr/>
        <p:txBody>
          <a:bodyPr/>
          <a:lstStyle/>
          <a:p>
            <a:fld id="{33D6E5A2-EC83-451F-A719-9AC1370DD5CF}" type="slidenum">
              <a:rPr lang="en-US" smtClean="0"/>
              <a:pPr/>
              <a:t>21</a:t>
            </a:fld>
            <a:endParaRPr lang="en-US" dirty="0"/>
          </a:p>
        </p:txBody>
      </p:sp>
      <p:pic>
        <p:nvPicPr>
          <p:cNvPr id="5" name="Picture 4">
            <a:extLst>
              <a:ext uri="{FF2B5EF4-FFF2-40B4-BE49-F238E27FC236}">
                <a16:creationId xmlns:a16="http://schemas.microsoft.com/office/drawing/2014/main" xmlns="" id="{F7042A3D-E5CD-41E8-BC6C-378951DBDBEB}"/>
              </a:ext>
            </a:extLst>
          </p:cNvPr>
          <p:cNvPicPr>
            <a:picLocks noChangeAspect="1"/>
          </p:cNvPicPr>
          <p:nvPr/>
        </p:nvPicPr>
        <p:blipFill>
          <a:blip r:embed="rId3" cstate="email">
            <a:extLst>
              <a:ext uri="{28A0092B-C50C-407E-A947-70E740481C1C}">
                <a14:useLocalDpi xmlns:a14="http://schemas.microsoft.com/office/drawing/2010/main" xmlns=""/>
              </a:ext>
            </a:extLst>
          </a:blip>
          <a:stretch>
            <a:fillRect/>
          </a:stretch>
        </p:blipFill>
        <p:spPr>
          <a:xfrm>
            <a:off x="-5357741" y="-1989663"/>
            <a:ext cx="7765662" cy="16476125"/>
          </a:xfrm>
          <a:prstGeom prst="rect">
            <a:avLst/>
          </a:prstGeom>
        </p:spPr>
      </p:pic>
    </p:spTree>
    <p:extLst>
      <p:ext uri="{BB962C8B-B14F-4D97-AF65-F5344CB8AC3E}">
        <p14:creationId xmlns:p14="http://schemas.microsoft.com/office/powerpoint/2010/main" xmlns="" val="103167646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54366" y="609600"/>
            <a:ext cx="6654354" cy="4572000"/>
          </a:xfrm>
          <a:prstGeom prst="rect">
            <a:avLst/>
          </a:prstGeom>
          <a:noFill/>
        </p:spPr>
        <p:txBody>
          <a:bodyPr wrap="square" rtlCol="0">
            <a:noAutofit/>
          </a:bodyPr>
          <a:lstStyle/>
          <a:p>
            <a:pPr algn="ctr"/>
            <a:r>
              <a:rPr lang="en-US" sz="1600" b="1" u="sng" dirty="0"/>
              <a:t>ASSESSING MY STRENGTHS AND CHALLENGES</a:t>
            </a:r>
          </a:p>
          <a:p>
            <a:pPr algn="ctr"/>
            <a:r>
              <a:rPr lang="en-US" sz="1600" b="1" u="sng" dirty="0"/>
              <a:t>IN WORKING WITH ANGRY CUSTOMERS</a:t>
            </a:r>
          </a:p>
          <a:p>
            <a:pPr algn="ctr"/>
            <a:r>
              <a:rPr lang="en-US" sz="1600" b="1" dirty="0"/>
              <a:t> </a:t>
            </a:r>
            <a:endParaRPr lang="en-US" sz="1600" dirty="0"/>
          </a:p>
          <a:p>
            <a:pPr marL="342900" indent="-342900">
              <a:buFontTx/>
              <a:buAutoNum type="arabicPeriod"/>
            </a:pPr>
            <a:r>
              <a:rPr lang="en-US" sz="1600" b="1" dirty="0"/>
              <a:t>I am aware of how ghosting and other forms of my own bias and subjectivity can make it difficult for me to serve certain angry customers.</a:t>
            </a:r>
          </a:p>
          <a:p>
            <a:pPr marL="342900" indent="-342900">
              <a:buFontTx/>
              <a:buAutoNum type="arabicPeriod"/>
            </a:pPr>
            <a:endParaRPr lang="en-US" sz="1600" b="1" dirty="0"/>
          </a:p>
          <a:p>
            <a:pPr marL="342900" indent="-342900">
              <a:buFontTx/>
              <a:buAutoNum type="arabicPeriod"/>
            </a:pPr>
            <a:r>
              <a:rPr lang="en-US" sz="1600" b="1" dirty="0"/>
              <a:t>I take good care of my physical, mental and emotional health.  My life outside of work does not bring surplus anger into my job.</a:t>
            </a:r>
          </a:p>
          <a:p>
            <a:pPr marL="342900" indent="-342900">
              <a:buFontTx/>
              <a:buAutoNum type="arabicPeriod"/>
            </a:pPr>
            <a:endParaRPr lang="en-US" sz="1600" b="1" dirty="0"/>
          </a:p>
          <a:p>
            <a:pPr marL="342900" indent="-342900">
              <a:buFontTx/>
              <a:buAutoNum type="arabicPeriod"/>
            </a:pPr>
            <a:r>
              <a:rPr lang="en-US" sz="1600" b="1" dirty="0"/>
              <a:t>I have an after the work day Stress Reduction Ritual Plan that helps me get rid of my stress, anger and frustration so I can get a good night’s sleep and start fresh the next day.</a:t>
            </a:r>
          </a:p>
          <a:p>
            <a:pPr marL="342900" indent="-342900">
              <a:buFontTx/>
              <a:buAutoNum type="arabicPeriod"/>
            </a:pPr>
            <a:endParaRPr lang="en-US" sz="1600" b="1" dirty="0"/>
          </a:p>
          <a:p>
            <a:pPr marL="342900" indent="-342900">
              <a:buFontTx/>
              <a:buAutoNum type="arabicPeriod"/>
            </a:pPr>
            <a:r>
              <a:rPr lang="en-US" sz="1600" b="1" dirty="0"/>
              <a:t>I have identified the characteristics of the angry customers that are most difficult for me to serve.  I have done research, talked to coworkers and developed plans for improving my services to these individuals.</a:t>
            </a:r>
          </a:p>
          <a:p>
            <a:pPr marL="342900" indent="-342900">
              <a:buFontTx/>
              <a:buAutoNum type="arabicPeriod"/>
            </a:pPr>
            <a:endParaRPr lang="en-US" sz="1600" b="1" dirty="0"/>
          </a:p>
          <a:p>
            <a:pPr marL="342900" indent="-342900">
              <a:buFontTx/>
              <a:buAutoNum type="arabicPeriod"/>
            </a:pPr>
            <a:r>
              <a:rPr lang="en-US" sz="1600" b="1" dirty="0"/>
              <a:t>I have identified other staff from my organization or other organizations that are better at working with angry customers than I am.  I get ideas from these customer service role models to improve my work with angry customers.</a:t>
            </a:r>
          </a:p>
          <a:p>
            <a:endParaRPr lang="en-US" sz="1600" b="1" dirty="0"/>
          </a:p>
          <a:p>
            <a:pPr algn="ctr"/>
            <a:r>
              <a:rPr lang="en-US" sz="1600" b="1" dirty="0"/>
              <a:t> </a:t>
            </a:r>
            <a:endParaRPr lang="en-US" sz="1600" dirty="0"/>
          </a:p>
          <a:p>
            <a:endParaRPr lang="en-US" sz="1600" b="1" dirty="0"/>
          </a:p>
          <a:p>
            <a:endParaRPr lang="en-US" sz="1600" b="1" dirty="0"/>
          </a:p>
          <a:p>
            <a:endParaRPr lang="en-US" sz="1600" dirty="0"/>
          </a:p>
        </p:txBody>
      </p:sp>
      <p:sp>
        <p:nvSpPr>
          <p:cNvPr id="2" name="Slide Number Placeholder 1"/>
          <p:cNvSpPr>
            <a:spLocks noGrp="1"/>
          </p:cNvSpPr>
          <p:nvPr>
            <p:ph type="sldNum" sz="quarter" idx="12"/>
          </p:nvPr>
        </p:nvSpPr>
        <p:spPr/>
        <p:txBody>
          <a:bodyPr/>
          <a:lstStyle/>
          <a:p>
            <a:fld id="{33D6E5A2-EC83-451F-A719-9AC1370DD5CF}" type="slidenum">
              <a:rPr lang="en-US" smtClean="0"/>
              <a:pPr/>
              <a:t>22</a:t>
            </a:fld>
            <a:endParaRPr lang="en-US" dirty="0"/>
          </a:p>
        </p:txBody>
      </p:sp>
      <p:pic>
        <p:nvPicPr>
          <p:cNvPr id="5" name="Picture 4">
            <a:extLst>
              <a:ext uri="{FF2B5EF4-FFF2-40B4-BE49-F238E27FC236}">
                <a16:creationId xmlns:a16="http://schemas.microsoft.com/office/drawing/2014/main" xmlns="" id="{F7042A3D-E5CD-41E8-BC6C-378951DBDBEB}"/>
              </a:ext>
            </a:extLst>
          </p:cNvPr>
          <p:cNvPicPr>
            <a:picLocks noChangeAspect="1"/>
          </p:cNvPicPr>
          <p:nvPr/>
        </p:nvPicPr>
        <p:blipFill>
          <a:blip r:embed="rId3" cstate="email">
            <a:extLst>
              <a:ext uri="{28A0092B-C50C-407E-A947-70E740481C1C}">
                <a14:useLocalDpi xmlns:a14="http://schemas.microsoft.com/office/drawing/2010/main" xmlns=""/>
              </a:ext>
            </a:extLst>
          </a:blip>
          <a:stretch>
            <a:fillRect/>
          </a:stretch>
        </p:blipFill>
        <p:spPr>
          <a:xfrm>
            <a:off x="-5357741" y="-1989663"/>
            <a:ext cx="7765662" cy="16476125"/>
          </a:xfrm>
          <a:prstGeom prst="rect">
            <a:avLst/>
          </a:prstGeom>
        </p:spPr>
      </p:pic>
    </p:spTree>
    <p:extLst>
      <p:ext uri="{BB962C8B-B14F-4D97-AF65-F5344CB8AC3E}">
        <p14:creationId xmlns:p14="http://schemas.microsoft.com/office/powerpoint/2010/main" xmlns="" val="334732405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54366" y="609600"/>
            <a:ext cx="6654354" cy="4572000"/>
          </a:xfrm>
          <a:prstGeom prst="rect">
            <a:avLst/>
          </a:prstGeom>
          <a:noFill/>
        </p:spPr>
        <p:txBody>
          <a:bodyPr wrap="square" rtlCol="0">
            <a:noAutofit/>
          </a:bodyPr>
          <a:lstStyle/>
          <a:p>
            <a:pPr algn="ctr"/>
            <a:r>
              <a:rPr lang="en-US" sz="1600" b="1" u="sng" dirty="0"/>
              <a:t>LESSONS TO BE LEARNED FROM QUOTES  </a:t>
            </a:r>
          </a:p>
          <a:p>
            <a:pPr algn="ctr"/>
            <a:r>
              <a:rPr lang="en-US" sz="1600" b="1" u="sng" dirty="0"/>
              <a:t>THAT RELATE TO CUSTOMER SERVICE WITH ANGRY CUSTOMERS</a:t>
            </a:r>
          </a:p>
          <a:p>
            <a:pPr algn="ctr"/>
            <a:r>
              <a:rPr lang="en-US" sz="1600" b="1" dirty="0"/>
              <a:t> </a:t>
            </a:r>
            <a:endParaRPr lang="en-US" sz="1600" dirty="0"/>
          </a:p>
          <a:p>
            <a:r>
              <a:rPr lang="en-US" sz="1600" b="1" dirty="0"/>
              <a:t>“Your most unhappy and difficult customers can be the greatest source of learning about what you need to do to serve people better.”</a:t>
            </a:r>
          </a:p>
          <a:p>
            <a:r>
              <a:rPr lang="en-US" sz="1600" b="1" dirty="0"/>
              <a:t>Bill Gates</a:t>
            </a:r>
          </a:p>
          <a:p>
            <a:endParaRPr lang="en-US" sz="1600" b="1" dirty="0"/>
          </a:p>
          <a:p>
            <a:r>
              <a:rPr lang="en-US" sz="1600" b="1" dirty="0"/>
              <a:t>“Customers who are angry aren’t bad people, they are just people who happen to be angry.  Have you ever been angry?  Did that make you a bad person?  Remember there can be a good person behind the anger.”</a:t>
            </a:r>
          </a:p>
          <a:p>
            <a:r>
              <a:rPr lang="en-US" sz="1600" b="1" dirty="0"/>
              <a:t>Peter Drucker</a:t>
            </a:r>
          </a:p>
          <a:p>
            <a:endParaRPr lang="en-US" sz="1600" b="1" dirty="0"/>
          </a:p>
          <a:p>
            <a:r>
              <a:rPr lang="en-US" sz="1600" b="1" dirty="0"/>
              <a:t>“People will forget what you did, but they will never forget how you made them feel.“</a:t>
            </a:r>
          </a:p>
          <a:p>
            <a:r>
              <a:rPr lang="en-US" sz="1600" b="1" dirty="0"/>
              <a:t>Maya Angelou</a:t>
            </a:r>
          </a:p>
          <a:p>
            <a:endParaRPr lang="en-US" sz="1600" b="1" dirty="0"/>
          </a:p>
          <a:p>
            <a:pPr algn="ctr"/>
            <a:r>
              <a:rPr lang="en-US" sz="1600" b="1" dirty="0"/>
              <a:t>Creating a professional development plan for improving your work </a:t>
            </a:r>
          </a:p>
          <a:p>
            <a:pPr algn="ctr"/>
            <a:r>
              <a:rPr lang="en-US" sz="1600" b="1" dirty="0"/>
              <a:t>with angry customers will make every interaction </a:t>
            </a:r>
          </a:p>
          <a:p>
            <a:pPr algn="ctr"/>
            <a:r>
              <a:rPr lang="en-US" sz="1600" b="1" dirty="0"/>
              <a:t>a learning experience so you can improve your customer service </a:t>
            </a:r>
          </a:p>
          <a:p>
            <a:pPr algn="ctr"/>
            <a:r>
              <a:rPr lang="en-US" sz="1600" b="1" dirty="0"/>
              <a:t>skills, your job satisfaction and the experience of the customer!</a:t>
            </a:r>
          </a:p>
          <a:p>
            <a:pPr algn="ctr"/>
            <a:endParaRPr lang="en-US" sz="1600" b="1" dirty="0"/>
          </a:p>
          <a:p>
            <a:pPr algn="ctr"/>
            <a:r>
              <a:rPr lang="en-US" sz="1600" b="1" dirty="0"/>
              <a:t>THANKS FOR TAKING THE WORKSHOP AND</a:t>
            </a:r>
          </a:p>
          <a:p>
            <a:pPr algn="ctr"/>
            <a:r>
              <a:rPr lang="en-US" sz="1600" b="1" dirty="0"/>
              <a:t>FOR THE VERY IMPORTANT WORK THAT YOU DO!</a:t>
            </a:r>
          </a:p>
          <a:p>
            <a:pPr algn="ctr"/>
            <a:endParaRPr lang="en-US" sz="1600" b="1" dirty="0"/>
          </a:p>
          <a:p>
            <a:endParaRPr lang="en-US" sz="1600" b="1" dirty="0"/>
          </a:p>
          <a:p>
            <a:pPr algn="ctr"/>
            <a:r>
              <a:rPr lang="en-US" sz="1600" b="1" dirty="0"/>
              <a:t> </a:t>
            </a:r>
            <a:endParaRPr lang="en-US" sz="1600" dirty="0"/>
          </a:p>
          <a:p>
            <a:endParaRPr lang="en-US" sz="1600" b="1" dirty="0"/>
          </a:p>
          <a:p>
            <a:endParaRPr lang="en-US" sz="1600" b="1" dirty="0"/>
          </a:p>
          <a:p>
            <a:endParaRPr lang="en-US" sz="1600" dirty="0"/>
          </a:p>
        </p:txBody>
      </p:sp>
      <p:sp>
        <p:nvSpPr>
          <p:cNvPr id="2" name="Slide Number Placeholder 1"/>
          <p:cNvSpPr>
            <a:spLocks noGrp="1"/>
          </p:cNvSpPr>
          <p:nvPr>
            <p:ph type="sldNum" sz="quarter" idx="12"/>
          </p:nvPr>
        </p:nvSpPr>
        <p:spPr/>
        <p:txBody>
          <a:bodyPr/>
          <a:lstStyle/>
          <a:p>
            <a:fld id="{33D6E5A2-EC83-451F-A719-9AC1370DD5CF}" type="slidenum">
              <a:rPr lang="en-US" smtClean="0"/>
              <a:pPr/>
              <a:t>23</a:t>
            </a:fld>
            <a:endParaRPr lang="en-US" dirty="0"/>
          </a:p>
        </p:txBody>
      </p:sp>
      <p:pic>
        <p:nvPicPr>
          <p:cNvPr id="5" name="Picture 4">
            <a:extLst>
              <a:ext uri="{FF2B5EF4-FFF2-40B4-BE49-F238E27FC236}">
                <a16:creationId xmlns:a16="http://schemas.microsoft.com/office/drawing/2014/main" xmlns="" id="{F7042A3D-E5CD-41E8-BC6C-378951DBDBEB}"/>
              </a:ext>
            </a:extLst>
          </p:cNvPr>
          <p:cNvPicPr>
            <a:picLocks noChangeAspect="1"/>
          </p:cNvPicPr>
          <p:nvPr/>
        </p:nvPicPr>
        <p:blipFill>
          <a:blip r:embed="rId3" cstate="email">
            <a:extLst>
              <a:ext uri="{28A0092B-C50C-407E-A947-70E740481C1C}">
                <a14:useLocalDpi xmlns:a14="http://schemas.microsoft.com/office/drawing/2010/main" xmlns=""/>
              </a:ext>
            </a:extLst>
          </a:blip>
          <a:stretch>
            <a:fillRect/>
          </a:stretch>
        </p:blipFill>
        <p:spPr>
          <a:xfrm>
            <a:off x="-5357741" y="-1989663"/>
            <a:ext cx="7765662" cy="16476125"/>
          </a:xfrm>
          <a:prstGeom prst="rect">
            <a:avLst/>
          </a:prstGeom>
        </p:spPr>
      </p:pic>
    </p:spTree>
    <p:extLst>
      <p:ext uri="{BB962C8B-B14F-4D97-AF65-F5344CB8AC3E}">
        <p14:creationId xmlns:p14="http://schemas.microsoft.com/office/powerpoint/2010/main" xmlns="" val="80480206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54366" y="609600"/>
            <a:ext cx="6654354" cy="4572000"/>
          </a:xfrm>
          <a:prstGeom prst="rect">
            <a:avLst/>
          </a:prstGeom>
          <a:noFill/>
        </p:spPr>
        <p:txBody>
          <a:bodyPr wrap="square" rtlCol="0">
            <a:noAutofit/>
          </a:bodyPr>
          <a:lstStyle/>
          <a:p>
            <a:pPr algn="ctr"/>
            <a:r>
              <a:rPr lang="en-US" sz="1600" b="1" u="sng" dirty="0"/>
              <a:t>REFLECTING ON MY EXPERIENCE</a:t>
            </a:r>
          </a:p>
          <a:p>
            <a:pPr algn="ctr"/>
            <a:r>
              <a:rPr lang="en-US" sz="1600" b="1" u="sng" dirty="0"/>
              <a:t>BEING THE ANGRY OR CHALLENGING CUSTOMER</a:t>
            </a:r>
          </a:p>
          <a:p>
            <a:pPr algn="ctr"/>
            <a:r>
              <a:rPr lang="en-US" sz="1600" b="1" dirty="0"/>
              <a:t> </a:t>
            </a:r>
            <a:endParaRPr lang="en-US" sz="1600" dirty="0"/>
          </a:p>
          <a:p>
            <a:pPr marL="342900" indent="-342900">
              <a:buFontTx/>
              <a:buAutoNum type="arabicPeriod"/>
            </a:pPr>
            <a:r>
              <a:rPr lang="en-US" sz="1600" b="1" dirty="0"/>
              <a:t>Was there anything that you brought to this experience that caused you to be angry that had nothing to do with the customer service you received?</a:t>
            </a:r>
          </a:p>
          <a:p>
            <a:pPr marL="342900" indent="-342900">
              <a:buFontTx/>
              <a:buAutoNum type="arabicPeriod"/>
            </a:pPr>
            <a:endParaRPr lang="en-US" sz="1600" b="1" dirty="0"/>
          </a:p>
          <a:p>
            <a:pPr marL="342900" indent="-342900">
              <a:buFontTx/>
              <a:buAutoNum type="arabicPeriod"/>
            </a:pPr>
            <a:r>
              <a:rPr lang="en-US" sz="1600" b="1" dirty="0"/>
              <a:t>Were there things that happened in the way the customer service was delivered that made you angry?</a:t>
            </a:r>
          </a:p>
          <a:p>
            <a:pPr marL="342900" indent="-342900">
              <a:buFontTx/>
              <a:buAutoNum type="arabicPeriod"/>
            </a:pPr>
            <a:endParaRPr lang="en-US" sz="1600" b="1" dirty="0"/>
          </a:p>
          <a:p>
            <a:pPr marL="342900" indent="-342900">
              <a:buFontTx/>
              <a:buAutoNum type="arabicPeriod"/>
            </a:pPr>
            <a:r>
              <a:rPr lang="en-US" sz="1600" b="1" dirty="0"/>
              <a:t>What should have been done differently so you would not have become angrier?</a:t>
            </a:r>
          </a:p>
          <a:p>
            <a:pPr marL="342900" indent="-342900">
              <a:buFontTx/>
              <a:buAutoNum type="arabicPeriod"/>
            </a:pPr>
            <a:endParaRPr lang="en-US" sz="1600" b="1" dirty="0"/>
          </a:p>
          <a:p>
            <a:pPr marL="342900" indent="-342900">
              <a:buFontTx/>
              <a:buAutoNum type="arabicPeriod"/>
            </a:pPr>
            <a:r>
              <a:rPr lang="en-US" sz="1600" b="1" dirty="0"/>
              <a:t>Once you were angry, did they try to do anything to help alleviate your anger?  Did it work?  If it did not work, why didn’t it work?</a:t>
            </a:r>
            <a:br>
              <a:rPr lang="en-US" sz="1600" b="1" dirty="0"/>
            </a:br>
            <a:r>
              <a:rPr lang="en-US" sz="1600" b="1" dirty="0"/>
              <a:t/>
            </a:r>
            <a:br>
              <a:rPr lang="en-US" sz="1600" b="1" dirty="0"/>
            </a:br>
            <a:r>
              <a:rPr lang="en-US" sz="1600" b="1" dirty="0"/>
              <a:t>Think about your experience as the angry customer and learn from it!  Have conversations with your coworkers and share the lessons learned from your experiences.  This will help you understand the angry customer and get ideas for what can be done to serve them better.</a:t>
            </a:r>
          </a:p>
          <a:p>
            <a:pPr algn="ctr"/>
            <a:r>
              <a:rPr lang="en-US" sz="1600" b="1" dirty="0"/>
              <a:t> </a:t>
            </a:r>
            <a:endParaRPr lang="en-US" sz="1600" dirty="0"/>
          </a:p>
          <a:p>
            <a:endParaRPr lang="en-US" sz="1600" b="1" dirty="0"/>
          </a:p>
          <a:p>
            <a:endParaRPr lang="en-US" sz="1600" b="1" dirty="0"/>
          </a:p>
          <a:p>
            <a:endParaRPr lang="en-US" sz="1600" dirty="0"/>
          </a:p>
        </p:txBody>
      </p:sp>
      <p:sp>
        <p:nvSpPr>
          <p:cNvPr id="2" name="Slide Number Placeholder 1"/>
          <p:cNvSpPr>
            <a:spLocks noGrp="1"/>
          </p:cNvSpPr>
          <p:nvPr>
            <p:ph type="sldNum" sz="quarter" idx="12"/>
          </p:nvPr>
        </p:nvSpPr>
        <p:spPr/>
        <p:txBody>
          <a:bodyPr/>
          <a:lstStyle/>
          <a:p>
            <a:fld id="{33D6E5A2-EC83-451F-A719-9AC1370DD5CF}" type="slidenum">
              <a:rPr lang="en-US" smtClean="0"/>
              <a:pPr/>
              <a:t>3</a:t>
            </a:fld>
            <a:endParaRPr lang="en-US" dirty="0"/>
          </a:p>
        </p:txBody>
      </p:sp>
      <p:pic>
        <p:nvPicPr>
          <p:cNvPr id="5" name="Picture 4">
            <a:extLst>
              <a:ext uri="{FF2B5EF4-FFF2-40B4-BE49-F238E27FC236}">
                <a16:creationId xmlns:a16="http://schemas.microsoft.com/office/drawing/2014/main" xmlns="" id="{F7042A3D-E5CD-41E8-BC6C-378951DBDBEB}"/>
              </a:ext>
            </a:extLst>
          </p:cNvPr>
          <p:cNvPicPr>
            <a:picLocks noChangeAspect="1"/>
          </p:cNvPicPr>
          <p:nvPr/>
        </p:nvPicPr>
        <p:blipFill>
          <a:blip r:embed="rId3" cstate="email">
            <a:extLst>
              <a:ext uri="{28A0092B-C50C-407E-A947-70E740481C1C}">
                <a14:useLocalDpi xmlns:a14="http://schemas.microsoft.com/office/drawing/2010/main" xmlns=""/>
              </a:ext>
            </a:extLst>
          </a:blip>
          <a:stretch>
            <a:fillRect/>
          </a:stretch>
        </p:blipFill>
        <p:spPr>
          <a:xfrm>
            <a:off x="-5357741" y="-1989663"/>
            <a:ext cx="7765662" cy="16476125"/>
          </a:xfrm>
          <a:prstGeom prst="rect">
            <a:avLst/>
          </a:prstGeom>
        </p:spPr>
      </p:pic>
    </p:spTree>
    <p:extLst>
      <p:ext uri="{BB962C8B-B14F-4D97-AF65-F5344CB8AC3E}">
        <p14:creationId xmlns:p14="http://schemas.microsoft.com/office/powerpoint/2010/main" xmlns="" val="10692646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54366" y="609600"/>
            <a:ext cx="6654354" cy="4572000"/>
          </a:xfrm>
          <a:prstGeom prst="rect">
            <a:avLst/>
          </a:prstGeom>
          <a:noFill/>
        </p:spPr>
        <p:txBody>
          <a:bodyPr wrap="square" rtlCol="0">
            <a:noAutofit/>
          </a:bodyPr>
          <a:lstStyle/>
          <a:p>
            <a:pPr algn="ctr"/>
            <a:r>
              <a:rPr lang="en-US" sz="1600" b="1" u="sng" dirty="0"/>
              <a:t>WHAT MAKES CUSTOMERS ANGRY?</a:t>
            </a:r>
          </a:p>
          <a:p>
            <a:pPr algn="ctr"/>
            <a:endParaRPr lang="en-US" sz="1600" b="1" u="sng" dirty="0"/>
          </a:p>
          <a:p>
            <a:pPr marL="341313"/>
            <a:r>
              <a:rPr lang="en-US" sz="1600" b="1" dirty="0"/>
              <a:t>Sometimes customers are angry about something and it spills over on us.  We may have done nothing to cause the anger, but it gets directed at us.  This is called surplus anger.  You have to remember that surplus anger does not start with you.  It starts with something else.  You must respond to it professionally and not take it personally.</a:t>
            </a:r>
          </a:p>
          <a:p>
            <a:pPr marL="341313"/>
            <a:endParaRPr lang="en-US" sz="1600" b="1" dirty="0"/>
          </a:p>
          <a:p>
            <a:pPr algn="ctr"/>
            <a:r>
              <a:rPr lang="en-US" sz="1600" b="1" u="sng" dirty="0"/>
              <a:t>THE MOST COMMON CAUSES OF CUSTOMER ANGER</a:t>
            </a:r>
            <a:endParaRPr lang="en-US" sz="1600" b="1" dirty="0"/>
          </a:p>
          <a:p>
            <a:endParaRPr lang="en-US" sz="1600" dirty="0"/>
          </a:p>
          <a:p>
            <a:pPr marL="342900" indent="-342900">
              <a:buFontTx/>
              <a:buAutoNum type="arabicPeriod"/>
            </a:pPr>
            <a:r>
              <a:rPr lang="en-US" sz="1600" b="1" dirty="0"/>
              <a:t>Losing their jobs, what the job meant to them and how the employer handled the layoff</a:t>
            </a:r>
          </a:p>
          <a:p>
            <a:pPr marL="342900" indent="-342900">
              <a:buFontTx/>
              <a:buAutoNum type="arabicPeriod"/>
            </a:pPr>
            <a:endParaRPr lang="en-US" sz="1600" b="1" dirty="0"/>
          </a:p>
          <a:p>
            <a:pPr marL="342900" indent="-342900">
              <a:buFontTx/>
              <a:buAutoNum type="arabicPeriod"/>
            </a:pPr>
            <a:r>
              <a:rPr lang="en-US" sz="1600" b="1" dirty="0"/>
              <a:t>Being in poverty.  </a:t>
            </a:r>
          </a:p>
          <a:p>
            <a:pPr marL="342900" indent="-342900">
              <a:buFontTx/>
              <a:buAutoNum type="arabicPeriod"/>
            </a:pPr>
            <a:endParaRPr lang="en-US" sz="1600" b="1" dirty="0"/>
          </a:p>
          <a:p>
            <a:pPr marL="342900" indent="-342900">
              <a:buFontTx/>
              <a:buAutoNum type="arabicPeriod"/>
            </a:pPr>
            <a:r>
              <a:rPr lang="en-US" sz="1600" b="1" dirty="0"/>
              <a:t>Being at-risk of being homeless or going homeless </a:t>
            </a:r>
          </a:p>
          <a:p>
            <a:pPr marL="342900" indent="-342900">
              <a:buFontTx/>
              <a:buAutoNum type="arabicPeriod"/>
            </a:pPr>
            <a:endParaRPr lang="en-US" sz="1600" b="1" dirty="0"/>
          </a:p>
          <a:p>
            <a:pPr marL="342900" indent="-342900">
              <a:buFontTx/>
              <a:buAutoNum type="arabicPeriod"/>
            </a:pPr>
            <a:r>
              <a:rPr lang="en-US" sz="1600" b="1" dirty="0"/>
              <a:t>Having experienced a major loss such as a death, divorce, a business closing, becoming estranged with a once close friend or relative, being betrayed in a relationship etc.</a:t>
            </a:r>
          </a:p>
          <a:p>
            <a:pPr algn="ctr"/>
            <a:r>
              <a:rPr lang="en-US" sz="1600" b="1" dirty="0"/>
              <a:t> </a:t>
            </a:r>
            <a:endParaRPr lang="en-US" sz="1600" dirty="0"/>
          </a:p>
          <a:p>
            <a:endParaRPr lang="en-US" sz="1600" b="1" dirty="0"/>
          </a:p>
          <a:p>
            <a:endParaRPr lang="en-US" sz="1600" b="1" dirty="0"/>
          </a:p>
          <a:p>
            <a:endParaRPr lang="en-US" sz="1600" dirty="0"/>
          </a:p>
        </p:txBody>
      </p:sp>
      <p:sp>
        <p:nvSpPr>
          <p:cNvPr id="2" name="Slide Number Placeholder 1"/>
          <p:cNvSpPr>
            <a:spLocks noGrp="1"/>
          </p:cNvSpPr>
          <p:nvPr>
            <p:ph type="sldNum" sz="quarter" idx="12"/>
          </p:nvPr>
        </p:nvSpPr>
        <p:spPr/>
        <p:txBody>
          <a:bodyPr/>
          <a:lstStyle/>
          <a:p>
            <a:fld id="{33D6E5A2-EC83-451F-A719-9AC1370DD5CF}" type="slidenum">
              <a:rPr lang="en-US" smtClean="0"/>
              <a:pPr/>
              <a:t>4</a:t>
            </a:fld>
            <a:endParaRPr lang="en-US" dirty="0"/>
          </a:p>
        </p:txBody>
      </p:sp>
      <p:pic>
        <p:nvPicPr>
          <p:cNvPr id="5" name="Picture 4">
            <a:extLst>
              <a:ext uri="{FF2B5EF4-FFF2-40B4-BE49-F238E27FC236}">
                <a16:creationId xmlns:a16="http://schemas.microsoft.com/office/drawing/2014/main" xmlns="" id="{F7042A3D-E5CD-41E8-BC6C-378951DBDBEB}"/>
              </a:ext>
            </a:extLst>
          </p:cNvPr>
          <p:cNvPicPr>
            <a:picLocks noChangeAspect="1"/>
          </p:cNvPicPr>
          <p:nvPr/>
        </p:nvPicPr>
        <p:blipFill>
          <a:blip r:embed="rId3" cstate="email">
            <a:extLst>
              <a:ext uri="{28A0092B-C50C-407E-A947-70E740481C1C}">
                <a14:useLocalDpi xmlns:a14="http://schemas.microsoft.com/office/drawing/2010/main" xmlns=""/>
              </a:ext>
            </a:extLst>
          </a:blip>
          <a:stretch>
            <a:fillRect/>
          </a:stretch>
        </p:blipFill>
        <p:spPr>
          <a:xfrm>
            <a:off x="-5357741" y="-1989663"/>
            <a:ext cx="7765662" cy="16476125"/>
          </a:xfrm>
          <a:prstGeom prst="rect">
            <a:avLst/>
          </a:prstGeom>
        </p:spPr>
      </p:pic>
    </p:spTree>
    <p:extLst>
      <p:ext uri="{BB962C8B-B14F-4D97-AF65-F5344CB8AC3E}">
        <p14:creationId xmlns:p14="http://schemas.microsoft.com/office/powerpoint/2010/main" xmlns="" val="310537816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54366" y="609600"/>
            <a:ext cx="6654354" cy="4572000"/>
          </a:xfrm>
          <a:prstGeom prst="rect">
            <a:avLst/>
          </a:prstGeom>
          <a:noFill/>
        </p:spPr>
        <p:txBody>
          <a:bodyPr wrap="square" rtlCol="0">
            <a:noAutofit/>
          </a:bodyPr>
          <a:lstStyle/>
          <a:p>
            <a:pPr algn="ctr"/>
            <a:r>
              <a:rPr lang="en-US" sz="1600" b="1" u="sng" dirty="0"/>
              <a:t>THE MOST COMMON CAUSES OF CUSTOMER ANGER</a:t>
            </a:r>
            <a:endParaRPr lang="en-US" sz="1600" b="1" dirty="0"/>
          </a:p>
          <a:p>
            <a:endParaRPr lang="en-US" sz="1600" dirty="0"/>
          </a:p>
          <a:p>
            <a:pPr marL="342900" indent="-342900">
              <a:buAutoNum type="arabicPeriod" startAt="5"/>
            </a:pPr>
            <a:r>
              <a:rPr lang="en-US" sz="1600" b="1" dirty="0"/>
              <a:t>Becoming desperate over some situation like not getting benefits, the upcoming end of benefits, a pending eviction, dealing with bill collectors pursuing them, deteriorating health situation etc.</a:t>
            </a:r>
          </a:p>
          <a:p>
            <a:pPr marL="342900" indent="-342900">
              <a:buAutoNum type="arabicPeriod" startAt="5"/>
            </a:pPr>
            <a:endParaRPr lang="en-US" sz="1600" b="1" dirty="0"/>
          </a:p>
          <a:p>
            <a:pPr marL="342900" indent="-342900">
              <a:buAutoNum type="arabicPeriod" startAt="5"/>
            </a:pPr>
            <a:r>
              <a:rPr lang="en-US" sz="1600" b="1" dirty="0"/>
              <a:t>Being in a bad relationship where there is stress, constant arguing and/or domestic violence.</a:t>
            </a:r>
          </a:p>
          <a:p>
            <a:pPr marL="342900" indent="-342900">
              <a:buAutoNum type="arabicPeriod" startAt="5"/>
            </a:pPr>
            <a:endParaRPr lang="en-US" sz="1600" b="1" dirty="0"/>
          </a:p>
          <a:p>
            <a:pPr marL="342900" indent="-342900">
              <a:buAutoNum type="arabicPeriod" startAt="5"/>
            </a:pPr>
            <a:r>
              <a:rPr lang="en-US" sz="1600" b="1" dirty="0"/>
              <a:t>Being stressed out because of the virus and/or a natural disaster.</a:t>
            </a:r>
          </a:p>
          <a:p>
            <a:pPr algn="ctr"/>
            <a:r>
              <a:rPr lang="en-US" sz="1600" b="1" dirty="0"/>
              <a:t> </a:t>
            </a:r>
            <a:endParaRPr lang="en-US" sz="1600" dirty="0"/>
          </a:p>
          <a:p>
            <a:endParaRPr lang="en-US" sz="1600" b="1" dirty="0"/>
          </a:p>
          <a:p>
            <a:endParaRPr lang="en-US" sz="1600" b="1" dirty="0"/>
          </a:p>
          <a:p>
            <a:endParaRPr lang="en-US" sz="1600" dirty="0"/>
          </a:p>
        </p:txBody>
      </p:sp>
      <p:sp>
        <p:nvSpPr>
          <p:cNvPr id="2" name="Slide Number Placeholder 1"/>
          <p:cNvSpPr>
            <a:spLocks noGrp="1"/>
          </p:cNvSpPr>
          <p:nvPr>
            <p:ph type="sldNum" sz="quarter" idx="12"/>
          </p:nvPr>
        </p:nvSpPr>
        <p:spPr/>
        <p:txBody>
          <a:bodyPr/>
          <a:lstStyle/>
          <a:p>
            <a:fld id="{33D6E5A2-EC83-451F-A719-9AC1370DD5CF}" type="slidenum">
              <a:rPr lang="en-US" smtClean="0"/>
              <a:pPr/>
              <a:t>5</a:t>
            </a:fld>
            <a:endParaRPr lang="en-US" dirty="0"/>
          </a:p>
        </p:txBody>
      </p:sp>
      <p:pic>
        <p:nvPicPr>
          <p:cNvPr id="5" name="Picture 4">
            <a:extLst>
              <a:ext uri="{FF2B5EF4-FFF2-40B4-BE49-F238E27FC236}">
                <a16:creationId xmlns:a16="http://schemas.microsoft.com/office/drawing/2014/main" xmlns="" id="{F7042A3D-E5CD-41E8-BC6C-378951DBDBEB}"/>
              </a:ext>
            </a:extLst>
          </p:cNvPr>
          <p:cNvPicPr>
            <a:picLocks noChangeAspect="1"/>
          </p:cNvPicPr>
          <p:nvPr/>
        </p:nvPicPr>
        <p:blipFill>
          <a:blip r:embed="rId3" cstate="email">
            <a:extLst>
              <a:ext uri="{28A0092B-C50C-407E-A947-70E740481C1C}">
                <a14:useLocalDpi xmlns:a14="http://schemas.microsoft.com/office/drawing/2010/main" xmlns=""/>
              </a:ext>
            </a:extLst>
          </a:blip>
          <a:stretch>
            <a:fillRect/>
          </a:stretch>
        </p:blipFill>
        <p:spPr>
          <a:xfrm>
            <a:off x="-5357741" y="-1989663"/>
            <a:ext cx="7765662" cy="16476125"/>
          </a:xfrm>
          <a:prstGeom prst="rect">
            <a:avLst/>
          </a:prstGeom>
        </p:spPr>
      </p:pic>
    </p:spTree>
    <p:extLst>
      <p:ext uri="{BB962C8B-B14F-4D97-AF65-F5344CB8AC3E}">
        <p14:creationId xmlns:p14="http://schemas.microsoft.com/office/powerpoint/2010/main" xmlns="" val="333154821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54366" y="609600"/>
            <a:ext cx="6654354" cy="4572000"/>
          </a:xfrm>
          <a:prstGeom prst="rect">
            <a:avLst/>
          </a:prstGeom>
          <a:noFill/>
        </p:spPr>
        <p:txBody>
          <a:bodyPr wrap="square" rtlCol="0">
            <a:noAutofit/>
          </a:bodyPr>
          <a:lstStyle/>
          <a:p>
            <a:pPr algn="ctr"/>
            <a:r>
              <a:rPr lang="en-US" sz="1600" b="1" u="sng" dirty="0"/>
              <a:t>WHAT MAKES CUSTOMERS ANGRY AT US?</a:t>
            </a:r>
          </a:p>
          <a:p>
            <a:pPr algn="ctr"/>
            <a:endParaRPr lang="en-US" sz="1600" dirty="0"/>
          </a:p>
          <a:p>
            <a:pPr marL="342900" indent="-342900">
              <a:buAutoNum type="arabicPeriod" startAt="8"/>
            </a:pPr>
            <a:r>
              <a:rPr lang="en-US" sz="1600" b="1" dirty="0"/>
              <a:t>They are trauma survivors.</a:t>
            </a:r>
            <a:br>
              <a:rPr lang="en-US" sz="1600" b="1" dirty="0"/>
            </a:br>
            <a:r>
              <a:rPr lang="en-US" sz="1600" b="1" dirty="0"/>
              <a:t/>
            </a:r>
            <a:br>
              <a:rPr lang="en-US" sz="1600" b="1" dirty="0"/>
            </a:br>
            <a:r>
              <a:rPr lang="en-US" sz="1600" b="1" dirty="0"/>
              <a:t>Trauma results from a severe event, series of events, or a set of circumstances that is experienced by an individual as physically or emotionally harmful or life threatening and that has long lasting adverse effects on the individual’s functioning and mental, physical, social, emotional and/or spiritual well being.</a:t>
            </a:r>
            <a:br>
              <a:rPr lang="en-US" sz="1600" b="1" dirty="0"/>
            </a:br>
            <a:r>
              <a:rPr lang="en-US" sz="1600" b="1" dirty="0"/>
              <a:t/>
            </a:r>
            <a:br>
              <a:rPr lang="en-US" sz="1600" b="1" dirty="0"/>
            </a:br>
            <a:r>
              <a:rPr lang="en-US" sz="1600" b="1" dirty="0"/>
              <a:t>Trauma can rewire the brain.  It can eliminate the filters that moderate emotions like anger.  You can go on line and learn more about how to work with trauma survivors. </a:t>
            </a:r>
            <a:endParaRPr lang="en-US" sz="1600" dirty="0"/>
          </a:p>
          <a:p>
            <a:endParaRPr lang="en-US" sz="1600" b="1" dirty="0"/>
          </a:p>
          <a:p>
            <a:endParaRPr lang="en-US" sz="1600" b="1" dirty="0"/>
          </a:p>
          <a:p>
            <a:endParaRPr lang="en-US" sz="1600" dirty="0"/>
          </a:p>
        </p:txBody>
      </p:sp>
      <p:sp>
        <p:nvSpPr>
          <p:cNvPr id="2" name="Slide Number Placeholder 1"/>
          <p:cNvSpPr>
            <a:spLocks noGrp="1"/>
          </p:cNvSpPr>
          <p:nvPr>
            <p:ph type="sldNum" sz="quarter" idx="12"/>
          </p:nvPr>
        </p:nvSpPr>
        <p:spPr/>
        <p:txBody>
          <a:bodyPr/>
          <a:lstStyle/>
          <a:p>
            <a:fld id="{33D6E5A2-EC83-451F-A719-9AC1370DD5CF}" type="slidenum">
              <a:rPr lang="en-US" smtClean="0"/>
              <a:pPr/>
              <a:t>6</a:t>
            </a:fld>
            <a:endParaRPr lang="en-US" dirty="0"/>
          </a:p>
        </p:txBody>
      </p:sp>
      <p:pic>
        <p:nvPicPr>
          <p:cNvPr id="5" name="Picture 4">
            <a:extLst>
              <a:ext uri="{FF2B5EF4-FFF2-40B4-BE49-F238E27FC236}">
                <a16:creationId xmlns:a16="http://schemas.microsoft.com/office/drawing/2014/main" xmlns="" id="{F7042A3D-E5CD-41E8-BC6C-378951DBDBEB}"/>
              </a:ext>
            </a:extLst>
          </p:cNvPr>
          <p:cNvPicPr>
            <a:picLocks noChangeAspect="1"/>
          </p:cNvPicPr>
          <p:nvPr/>
        </p:nvPicPr>
        <p:blipFill>
          <a:blip r:embed="rId3" cstate="email">
            <a:extLst>
              <a:ext uri="{28A0092B-C50C-407E-A947-70E740481C1C}">
                <a14:useLocalDpi xmlns:a14="http://schemas.microsoft.com/office/drawing/2010/main" xmlns=""/>
              </a:ext>
            </a:extLst>
          </a:blip>
          <a:stretch>
            <a:fillRect/>
          </a:stretch>
        </p:blipFill>
        <p:spPr>
          <a:xfrm>
            <a:off x="-5357741" y="-1989663"/>
            <a:ext cx="7765662" cy="16476125"/>
          </a:xfrm>
          <a:prstGeom prst="rect">
            <a:avLst/>
          </a:prstGeom>
        </p:spPr>
      </p:pic>
    </p:spTree>
    <p:extLst>
      <p:ext uri="{BB962C8B-B14F-4D97-AF65-F5344CB8AC3E}">
        <p14:creationId xmlns:p14="http://schemas.microsoft.com/office/powerpoint/2010/main" xmlns="" val="253052480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54366" y="609600"/>
            <a:ext cx="6654354" cy="4572000"/>
          </a:xfrm>
          <a:prstGeom prst="rect">
            <a:avLst/>
          </a:prstGeom>
          <a:noFill/>
        </p:spPr>
        <p:txBody>
          <a:bodyPr wrap="square" rtlCol="0">
            <a:noAutofit/>
          </a:bodyPr>
          <a:lstStyle/>
          <a:p>
            <a:pPr algn="ctr"/>
            <a:r>
              <a:rPr lang="en-US" sz="1600" b="1" u="sng" dirty="0"/>
              <a:t>WHAT MAKES CUSTOMERS ANGRY AT US?</a:t>
            </a:r>
          </a:p>
          <a:p>
            <a:pPr algn="ctr"/>
            <a:endParaRPr lang="en-US" sz="1600" dirty="0"/>
          </a:p>
          <a:p>
            <a:pPr marL="342900" indent="-342900">
              <a:buAutoNum type="arabicPeriod" startAt="9"/>
            </a:pPr>
            <a:r>
              <a:rPr lang="en-US" sz="1600" b="1" dirty="0"/>
              <a:t>For some reason, it is just the nature of their personality.</a:t>
            </a:r>
            <a:br>
              <a:rPr lang="en-US" sz="1600" b="1" dirty="0"/>
            </a:br>
            <a:r>
              <a:rPr lang="en-US" sz="1600" b="1" dirty="0"/>
              <a:t>There are some people who are angry all the time at everything.</a:t>
            </a:r>
          </a:p>
          <a:p>
            <a:pPr marL="342900" indent="-342900">
              <a:buAutoNum type="arabicPeriod" startAt="9"/>
            </a:pPr>
            <a:endParaRPr lang="en-US" sz="1600" b="1" dirty="0"/>
          </a:p>
          <a:p>
            <a:pPr marL="342900" indent="-342900">
              <a:buAutoNum type="arabicPeriod" startAt="9"/>
            </a:pPr>
            <a:r>
              <a:rPr lang="en-US" sz="1600" b="1" dirty="0"/>
              <a:t>Some people use anger to try and influence people to get what they want.  This is called intimidating anger.</a:t>
            </a:r>
          </a:p>
          <a:p>
            <a:pPr marL="342900" indent="-342900">
              <a:buAutoNum type="arabicPeriod" startAt="9"/>
            </a:pPr>
            <a:endParaRPr lang="en-US" sz="1600" b="1" dirty="0"/>
          </a:p>
          <a:p>
            <a:pPr marL="342900" indent="-342900">
              <a:buAutoNum type="arabicPeriod" startAt="9"/>
            </a:pPr>
            <a:r>
              <a:rPr lang="en-US" sz="1600" b="1" dirty="0"/>
              <a:t>Some disabilities like learning disabilities, mental health, developmental disabilities and others can make it difficult for people to understand certain situations and their frustration can lead to anger if staff are not trained in how to accommodate these disabilities.</a:t>
            </a:r>
          </a:p>
          <a:p>
            <a:pPr marL="342900" indent="-342900">
              <a:buAutoNum type="arabicPeriod" startAt="9"/>
            </a:pPr>
            <a:endParaRPr lang="en-US" sz="1600" b="1" dirty="0"/>
          </a:p>
          <a:p>
            <a:pPr marL="342900" indent="-342900">
              <a:buAutoNum type="arabicPeriod" startAt="9"/>
            </a:pPr>
            <a:r>
              <a:rPr lang="en-US" sz="1600" b="1" dirty="0"/>
              <a:t>Discrimination, oppression, harassment, bullying and other social forces can generate anger.</a:t>
            </a:r>
            <a:br>
              <a:rPr lang="en-US" sz="1600" b="1" dirty="0"/>
            </a:br>
            <a:r>
              <a:rPr lang="en-US" sz="1600" b="1" dirty="0"/>
              <a:t/>
            </a:r>
            <a:br>
              <a:rPr lang="en-US" sz="1600" b="1" dirty="0"/>
            </a:br>
            <a:r>
              <a:rPr lang="en-US" sz="1600" b="1" dirty="0"/>
              <a:t>Many of the people we serve are dealing with multiple sources of anger.</a:t>
            </a:r>
          </a:p>
          <a:p>
            <a:pPr marL="342900" indent="-342900">
              <a:buAutoNum type="arabicPeriod" startAt="9"/>
            </a:pPr>
            <a:endParaRPr lang="en-US" sz="1600" b="1" dirty="0"/>
          </a:p>
          <a:p>
            <a:endParaRPr lang="en-US" sz="1600" b="1" dirty="0"/>
          </a:p>
          <a:p>
            <a:endParaRPr lang="en-US" sz="1600" dirty="0"/>
          </a:p>
        </p:txBody>
      </p:sp>
      <p:sp>
        <p:nvSpPr>
          <p:cNvPr id="2" name="Slide Number Placeholder 1"/>
          <p:cNvSpPr>
            <a:spLocks noGrp="1"/>
          </p:cNvSpPr>
          <p:nvPr>
            <p:ph type="sldNum" sz="quarter" idx="12"/>
          </p:nvPr>
        </p:nvSpPr>
        <p:spPr/>
        <p:txBody>
          <a:bodyPr/>
          <a:lstStyle/>
          <a:p>
            <a:fld id="{33D6E5A2-EC83-451F-A719-9AC1370DD5CF}" type="slidenum">
              <a:rPr lang="en-US" smtClean="0"/>
              <a:pPr/>
              <a:t>7</a:t>
            </a:fld>
            <a:endParaRPr lang="en-US" dirty="0"/>
          </a:p>
        </p:txBody>
      </p:sp>
      <p:pic>
        <p:nvPicPr>
          <p:cNvPr id="5" name="Picture 4">
            <a:extLst>
              <a:ext uri="{FF2B5EF4-FFF2-40B4-BE49-F238E27FC236}">
                <a16:creationId xmlns:a16="http://schemas.microsoft.com/office/drawing/2014/main" xmlns="" id="{F7042A3D-E5CD-41E8-BC6C-378951DBDBEB}"/>
              </a:ext>
            </a:extLst>
          </p:cNvPr>
          <p:cNvPicPr>
            <a:picLocks noChangeAspect="1"/>
          </p:cNvPicPr>
          <p:nvPr/>
        </p:nvPicPr>
        <p:blipFill>
          <a:blip r:embed="rId3" cstate="email">
            <a:extLst>
              <a:ext uri="{28A0092B-C50C-407E-A947-70E740481C1C}">
                <a14:useLocalDpi xmlns:a14="http://schemas.microsoft.com/office/drawing/2010/main" xmlns=""/>
              </a:ext>
            </a:extLst>
          </a:blip>
          <a:stretch>
            <a:fillRect/>
          </a:stretch>
        </p:blipFill>
        <p:spPr>
          <a:xfrm>
            <a:off x="-5357741" y="-1989663"/>
            <a:ext cx="7765662" cy="16476125"/>
          </a:xfrm>
          <a:prstGeom prst="rect">
            <a:avLst/>
          </a:prstGeom>
        </p:spPr>
      </p:pic>
    </p:spTree>
    <p:extLst>
      <p:ext uri="{BB962C8B-B14F-4D97-AF65-F5344CB8AC3E}">
        <p14:creationId xmlns:p14="http://schemas.microsoft.com/office/powerpoint/2010/main" xmlns="" val="114230314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54366" y="609600"/>
            <a:ext cx="6654354" cy="4572000"/>
          </a:xfrm>
          <a:prstGeom prst="rect">
            <a:avLst/>
          </a:prstGeom>
          <a:noFill/>
        </p:spPr>
        <p:txBody>
          <a:bodyPr wrap="square" rtlCol="0">
            <a:noAutofit/>
          </a:bodyPr>
          <a:lstStyle/>
          <a:p>
            <a:pPr algn="ctr"/>
            <a:r>
              <a:rPr lang="en-US" sz="1600" b="1" u="sng" dirty="0"/>
              <a:t>THERE ARE VARYING DEGREES OF CUSTOMER ANGER</a:t>
            </a:r>
          </a:p>
          <a:p>
            <a:pPr algn="ctr"/>
            <a:r>
              <a:rPr lang="en-US" sz="1600" b="1" dirty="0"/>
              <a:t> </a:t>
            </a:r>
            <a:endParaRPr lang="en-US" sz="1600" dirty="0"/>
          </a:p>
          <a:p>
            <a:r>
              <a:rPr lang="en-US" sz="1600" b="1" dirty="0"/>
              <a:t>The clues to what degree of anger people are experiencing can be found in the following:</a:t>
            </a:r>
            <a:br>
              <a:rPr lang="en-US" sz="1600" b="1" dirty="0"/>
            </a:br>
            <a:r>
              <a:rPr lang="en-US" sz="1600" b="1" dirty="0"/>
              <a:t/>
            </a:r>
            <a:br>
              <a:rPr lang="en-US" sz="1600" b="1" dirty="0"/>
            </a:br>
            <a:r>
              <a:rPr lang="en-US" sz="1600" b="1" dirty="0"/>
              <a:t>What they say.  What words do they use to express their feelings?</a:t>
            </a:r>
            <a:br>
              <a:rPr lang="en-US" sz="1600" b="1" dirty="0"/>
            </a:br>
            <a:r>
              <a:rPr lang="en-US" sz="1600" b="1" dirty="0"/>
              <a:t/>
            </a:r>
            <a:br>
              <a:rPr lang="en-US" sz="1600" b="1" dirty="0"/>
            </a:br>
            <a:r>
              <a:rPr lang="en-US" sz="1600" b="1" dirty="0"/>
              <a:t>How they say it.  What is the pitch, volume, speed and tone of their voice?  This can often be more important than the words they are using.</a:t>
            </a:r>
            <a:br>
              <a:rPr lang="en-US" sz="1600" b="1" dirty="0"/>
            </a:br>
            <a:r>
              <a:rPr lang="en-US" sz="1600" b="1" dirty="0"/>
              <a:t/>
            </a:r>
            <a:br>
              <a:rPr lang="en-US" sz="1600" b="1" dirty="0"/>
            </a:br>
            <a:r>
              <a:rPr lang="en-US" sz="1600" b="1" dirty="0"/>
              <a:t>What is their body language on Zoom or in person?  Do they come closer to the camera or you?  Do they glare at you?  Do they frown?  Are their fists clenched?  Are veins throbbing in their neck?  Are stress lines developing across their face?</a:t>
            </a:r>
            <a:br>
              <a:rPr lang="en-US" sz="1600" b="1" dirty="0"/>
            </a:br>
            <a:r>
              <a:rPr lang="en-US" sz="1600" b="1" dirty="0"/>
              <a:t/>
            </a:r>
            <a:br>
              <a:rPr lang="en-US" sz="1600" b="1" dirty="0"/>
            </a:br>
            <a:r>
              <a:rPr lang="en-US" sz="1600" b="1" dirty="0"/>
              <a:t>There are also things going on you cannot see.  Is their brain thinking or racing past objective thoughts and reality?  Is adrenaline being pumped into their system?  Is trauma making them flash back on things that made them angry in the past?</a:t>
            </a:r>
          </a:p>
          <a:p>
            <a:endParaRPr lang="en-US" sz="1600" b="1" dirty="0"/>
          </a:p>
          <a:p>
            <a:pPr algn="ctr"/>
            <a:r>
              <a:rPr lang="en-US" sz="1600" b="1" dirty="0"/>
              <a:t> </a:t>
            </a:r>
            <a:endParaRPr lang="en-US" sz="1600" dirty="0"/>
          </a:p>
          <a:p>
            <a:endParaRPr lang="en-US" sz="1600" b="1" dirty="0"/>
          </a:p>
          <a:p>
            <a:endParaRPr lang="en-US" sz="1600" b="1" dirty="0"/>
          </a:p>
          <a:p>
            <a:endParaRPr lang="en-US" sz="1600" dirty="0"/>
          </a:p>
        </p:txBody>
      </p:sp>
      <p:sp>
        <p:nvSpPr>
          <p:cNvPr id="2" name="Slide Number Placeholder 1"/>
          <p:cNvSpPr>
            <a:spLocks noGrp="1"/>
          </p:cNvSpPr>
          <p:nvPr>
            <p:ph type="sldNum" sz="quarter" idx="12"/>
          </p:nvPr>
        </p:nvSpPr>
        <p:spPr/>
        <p:txBody>
          <a:bodyPr/>
          <a:lstStyle/>
          <a:p>
            <a:fld id="{33D6E5A2-EC83-451F-A719-9AC1370DD5CF}" type="slidenum">
              <a:rPr lang="en-US" smtClean="0"/>
              <a:pPr/>
              <a:t>8</a:t>
            </a:fld>
            <a:endParaRPr lang="en-US" dirty="0"/>
          </a:p>
        </p:txBody>
      </p:sp>
      <p:pic>
        <p:nvPicPr>
          <p:cNvPr id="5" name="Picture 4">
            <a:extLst>
              <a:ext uri="{FF2B5EF4-FFF2-40B4-BE49-F238E27FC236}">
                <a16:creationId xmlns:a16="http://schemas.microsoft.com/office/drawing/2014/main" xmlns="" id="{F7042A3D-E5CD-41E8-BC6C-378951DBDBEB}"/>
              </a:ext>
            </a:extLst>
          </p:cNvPr>
          <p:cNvPicPr>
            <a:picLocks noChangeAspect="1"/>
          </p:cNvPicPr>
          <p:nvPr/>
        </p:nvPicPr>
        <p:blipFill>
          <a:blip r:embed="rId3" cstate="email">
            <a:extLst>
              <a:ext uri="{28A0092B-C50C-407E-A947-70E740481C1C}">
                <a14:useLocalDpi xmlns:a14="http://schemas.microsoft.com/office/drawing/2010/main" xmlns=""/>
              </a:ext>
            </a:extLst>
          </a:blip>
          <a:stretch>
            <a:fillRect/>
          </a:stretch>
        </p:blipFill>
        <p:spPr>
          <a:xfrm>
            <a:off x="-5357741" y="-1989663"/>
            <a:ext cx="7765662" cy="16476125"/>
          </a:xfrm>
          <a:prstGeom prst="rect">
            <a:avLst/>
          </a:prstGeom>
        </p:spPr>
      </p:pic>
    </p:spTree>
    <p:extLst>
      <p:ext uri="{BB962C8B-B14F-4D97-AF65-F5344CB8AC3E}">
        <p14:creationId xmlns:p14="http://schemas.microsoft.com/office/powerpoint/2010/main" xmlns="" val="92642737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54366" y="609600"/>
            <a:ext cx="6654354" cy="4572000"/>
          </a:xfrm>
          <a:prstGeom prst="rect">
            <a:avLst/>
          </a:prstGeom>
          <a:noFill/>
        </p:spPr>
        <p:txBody>
          <a:bodyPr wrap="square" rtlCol="0">
            <a:noAutofit/>
          </a:bodyPr>
          <a:lstStyle/>
          <a:p>
            <a:pPr algn="ctr"/>
            <a:r>
              <a:rPr lang="en-US" sz="1600" b="1" u="sng" dirty="0"/>
              <a:t>COMMON DEGREES OF CUSTOMER ANGER</a:t>
            </a:r>
          </a:p>
          <a:p>
            <a:pPr algn="ctr"/>
            <a:r>
              <a:rPr lang="en-US" sz="1600" b="1" dirty="0"/>
              <a:t> </a:t>
            </a:r>
            <a:endParaRPr lang="en-US" sz="1600" dirty="0"/>
          </a:p>
          <a:p>
            <a:pPr marL="342900" indent="-342900">
              <a:buFontTx/>
              <a:buAutoNum type="arabicPeriod"/>
            </a:pPr>
            <a:r>
              <a:rPr lang="en-US" sz="1600" b="1" dirty="0"/>
              <a:t>Bothered</a:t>
            </a:r>
          </a:p>
          <a:p>
            <a:pPr marL="342900" indent="-342900">
              <a:buFontTx/>
              <a:buAutoNum type="arabicPeriod"/>
            </a:pPr>
            <a:r>
              <a:rPr lang="en-US" sz="1600" b="1" dirty="0"/>
              <a:t>Annoyed</a:t>
            </a:r>
          </a:p>
          <a:p>
            <a:pPr marL="342900" indent="-342900">
              <a:buFontTx/>
              <a:buAutoNum type="arabicPeriod"/>
            </a:pPr>
            <a:r>
              <a:rPr lang="en-US" sz="1600" b="1" dirty="0"/>
              <a:t>Irritated</a:t>
            </a:r>
          </a:p>
          <a:p>
            <a:pPr marL="342900" indent="-342900">
              <a:buFontTx/>
              <a:buAutoNum type="arabicPeriod"/>
            </a:pPr>
            <a:r>
              <a:rPr lang="en-US" sz="1600" b="1" dirty="0"/>
              <a:t>Frustrated</a:t>
            </a:r>
          </a:p>
          <a:p>
            <a:pPr marL="342900" indent="-342900">
              <a:buFontTx/>
              <a:buAutoNum type="arabicPeriod"/>
            </a:pPr>
            <a:r>
              <a:rPr lang="en-US" sz="1600" b="1" dirty="0"/>
              <a:t>Indignant</a:t>
            </a:r>
          </a:p>
          <a:p>
            <a:pPr marL="342900" indent="-342900">
              <a:buFontTx/>
              <a:buAutoNum type="arabicPeriod"/>
            </a:pPr>
            <a:r>
              <a:rPr lang="en-US" sz="1600" b="1" dirty="0"/>
              <a:t>Mad</a:t>
            </a:r>
          </a:p>
          <a:p>
            <a:pPr marL="342900" indent="-342900">
              <a:buFontTx/>
              <a:buAutoNum type="arabicPeriod"/>
            </a:pPr>
            <a:r>
              <a:rPr lang="en-US" sz="1600" b="1" dirty="0"/>
              <a:t>Infuriated</a:t>
            </a:r>
          </a:p>
          <a:p>
            <a:pPr marL="342900" indent="-342900">
              <a:buFontTx/>
              <a:buAutoNum type="arabicPeriod"/>
            </a:pPr>
            <a:r>
              <a:rPr lang="en-US" sz="1600" b="1" dirty="0"/>
              <a:t>Hostile</a:t>
            </a:r>
          </a:p>
          <a:p>
            <a:pPr marL="342900" indent="-342900">
              <a:buFontTx/>
              <a:buAutoNum type="arabicPeriod"/>
            </a:pPr>
            <a:r>
              <a:rPr lang="en-US" sz="1600" b="1" dirty="0"/>
              <a:t>Threatening</a:t>
            </a:r>
          </a:p>
          <a:p>
            <a:pPr marL="342900" indent="-342900">
              <a:buFontTx/>
              <a:buAutoNum type="arabicPeriod"/>
            </a:pPr>
            <a:r>
              <a:rPr lang="en-US" sz="1600" b="1" dirty="0"/>
              <a:t>Raging</a:t>
            </a:r>
          </a:p>
          <a:p>
            <a:pPr marL="342900" indent="-342900">
              <a:buFontTx/>
              <a:buAutoNum type="arabicPeriod"/>
            </a:pPr>
            <a:r>
              <a:rPr lang="en-US" sz="1600" b="1" dirty="0"/>
              <a:t>Attacking</a:t>
            </a:r>
          </a:p>
          <a:p>
            <a:endParaRPr lang="en-US" sz="1600" b="1" dirty="0"/>
          </a:p>
          <a:p>
            <a:pPr algn="ctr"/>
            <a:r>
              <a:rPr lang="en-US" sz="1600" b="1" dirty="0"/>
              <a:t> </a:t>
            </a:r>
            <a:endParaRPr lang="en-US" sz="1600" dirty="0"/>
          </a:p>
          <a:p>
            <a:endParaRPr lang="en-US" sz="1600" b="1" dirty="0"/>
          </a:p>
          <a:p>
            <a:endParaRPr lang="en-US" sz="1600" b="1" dirty="0"/>
          </a:p>
          <a:p>
            <a:endParaRPr lang="en-US" sz="1600" dirty="0"/>
          </a:p>
        </p:txBody>
      </p:sp>
      <p:sp>
        <p:nvSpPr>
          <p:cNvPr id="2" name="Slide Number Placeholder 1"/>
          <p:cNvSpPr>
            <a:spLocks noGrp="1"/>
          </p:cNvSpPr>
          <p:nvPr>
            <p:ph type="sldNum" sz="quarter" idx="12"/>
          </p:nvPr>
        </p:nvSpPr>
        <p:spPr/>
        <p:txBody>
          <a:bodyPr/>
          <a:lstStyle/>
          <a:p>
            <a:fld id="{33D6E5A2-EC83-451F-A719-9AC1370DD5CF}" type="slidenum">
              <a:rPr lang="en-US" smtClean="0"/>
              <a:pPr/>
              <a:t>9</a:t>
            </a:fld>
            <a:endParaRPr lang="en-US" dirty="0"/>
          </a:p>
        </p:txBody>
      </p:sp>
      <p:pic>
        <p:nvPicPr>
          <p:cNvPr id="5" name="Picture 4">
            <a:extLst>
              <a:ext uri="{FF2B5EF4-FFF2-40B4-BE49-F238E27FC236}">
                <a16:creationId xmlns:a16="http://schemas.microsoft.com/office/drawing/2014/main" xmlns="" id="{F7042A3D-E5CD-41E8-BC6C-378951DBDBEB}"/>
              </a:ext>
            </a:extLst>
          </p:cNvPr>
          <p:cNvPicPr>
            <a:picLocks noChangeAspect="1"/>
          </p:cNvPicPr>
          <p:nvPr/>
        </p:nvPicPr>
        <p:blipFill>
          <a:blip r:embed="rId3" cstate="email">
            <a:extLst>
              <a:ext uri="{28A0092B-C50C-407E-A947-70E740481C1C}">
                <a14:useLocalDpi xmlns:a14="http://schemas.microsoft.com/office/drawing/2010/main" xmlns=""/>
              </a:ext>
            </a:extLst>
          </a:blip>
          <a:stretch>
            <a:fillRect/>
          </a:stretch>
        </p:blipFill>
        <p:spPr>
          <a:xfrm>
            <a:off x="-5357741" y="-1989663"/>
            <a:ext cx="7765662" cy="16476125"/>
          </a:xfrm>
          <a:prstGeom prst="rect">
            <a:avLst/>
          </a:prstGeom>
        </p:spPr>
      </p:pic>
    </p:spTree>
    <p:extLst>
      <p:ext uri="{BB962C8B-B14F-4D97-AF65-F5344CB8AC3E}">
        <p14:creationId xmlns:p14="http://schemas.microsoft.com/office/powerpoint/2010/main" xmlns="" val="4693688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997</Words>
  <Application>Microsoft Office PowerPoint</Application>
  <PresentationFormat>On-screen Show (4:3)</PresentationFormat>
  <Paragraphs>336</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Training</vt:lpstr>
      <vt:lpstr>THANKS FOR TAKING TODAY'S WEBINAR!   REDUCING STRESS AND BURNOUT FROM SERVING ANGRY CUSTOMERS!   PRESENTED BY LARRY ROBBIN Executive Director of Robbin and Associates Over 45 Years of National Workforce Development  Program Improvement Experience! Training * Consulting * New Program Development * Program Redesign  More Than 100,000 People Trained!  Over 1000 Organizations Served!  Government Agencies, Nonprofits, America’s Job Centers, Social Services, Schools, Businesses, Training Providers and Other Clients!   More Than 300 Webinars Presented!       larry@larryrobbin.com   www.LarryRobbin.com   Copyright Robbin and Associates    </vt:lpstr>
      <vt:lpstr>Slide 2</vt:lpstr>
      <vt:lpstr>Slide 3</vt:lpstr>
      <vt:lpstr>Slide 4</vt:lpstr>
      <vt:lpstr>Slide 5</vt:lpstr>
      <vt:lpstr>Slide 6</vt:lpstr>
      <vt:lpstr>Slide 7</vt:lpstr>
      <vt:lpstr>Slide 8</vt:lpstr>
      <vt:lpstr>Slide 9</vt:lpstr>
      <vt:lpstr>Slide 10</vt:lpstr>
      <vt:lpstr>Slide 11</vt:lpstr>
      <vt:lpstr>Slide 12</vt:lpstr>
      <vt:lpstr> </vt:lpstr>
      <vt:lpstr> </vt:lpstr>
      <vt:lpstr>Slide 15</vt:lpstr>
      <vt:lpstr>Slide 16</vt:lpstr>
      <vt:lpstr>Slide 17</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2016-03-19T01:51:34Z</dcterms:created>
  <dcterms:modified xsi:type="dcterms:W3CDTF">2021-04-28T04:27:09Z</dcterms:modified>
</cp:coreProperties>
</file>